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docProps/custom.xml" ContentType="application/vnd.openxmlformats-officedocument.custom-propertie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Default Extension="gif" ContentType="image/gif"/>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notesSlides/notesSlide25.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49" r:id="rId2"/>
  </p:sldMasterIdLst>
  <p:notesMasterIdLst>
    <p:notesMasterId r:id="rId48"/>
  </p:notesMasterIdLst>
  <p:handoutMasterIdLst>
    <p:handoutMasterId r:id="rId49"/>
  </p:handoutMasterIdLst>
  <p:sldIdLst>
    <p:sldId id="256" r:id="rId3"/>
    <p:sldId id="313" r:id="rId4"/>
    <p:sldId id="312" r:id="rId5"/>
    <p:sldId id="311" r:id="rId6"/>
    <p:sldId id="314" r:id="rId7"/>
    <p:sldId id="315" r:id="rId8"/>
    <p:sldId id="316" r:id="rId9"/>
    <p:sldId id="317" r:id="rId10"/>
    <p:sldId id="323" r:id="rId11"/>
    <p:sldId id="318" r:id="rId12"/>
    <p:sldId id="346" r:id="rId13"/>
    <p:sldId id="269" r:id="rId14"/>
    <p:sldId id="270" r:id="rId15"/>
    <p:sldId id="271" r:id="rId16"/>
    <p:sldId id="320" r:id="rId17"/>
    <p:sldId id="327" r:id="rId18"/>
    <p:sldId id="363" r:id="rId19"/>
    <p:sldId id="347" r:id="rId20"/>
    <p:sldId id="348" r:id="rId21"/>
    <p:sldId id="319" r:id="rId22"/>
    <p:sldId id="349" r:id="rId23"/>
    <p:sldId id="324" r:id="rId24"/>
    <p:sldId id="350" r:id="rId25"/>
    <p:sldId id="325" r:id="rId26"/>
    <p:sldId id="275" r:id="rId27"/>
    <p:sldId id="351" r:id="rId28"/>
    <p:sldId id="352" r:id="rId29"/>
    <p:sldId id="353" r:id="rId30"/>
    <p:sldId id="354" r:id="rId31"/>
    <p:sldId id="355" r:id="rId32"/>
    <p:sldId id="330" r:id="rId33"/>
    <p:sldId id="331" r:id="rId34"/>
    <p:sldId id="332" r:id="rId35"/>
    <p:sldId id="333" r:id="rId36"/>
    <p:sldId id="356" r:id="rId37"/>
    <p:sldId id="337" r:id="rId38"/>
    <p:sldId id="338" r:id="rId39"/>
    <p:sldId id="359" r:id="rId40"/>
    <p:sldId id="360" r:id="rId41"/>
    <p:sldId id="357" r:id="rId42"/>
    <p:sldId id="358" r:id="rId43"/>
    <p:sldId id="340" r:id="rId44"/>
    <p:sldId id="361" r:id="rId45"/>
    <p:sldId id="343" r:id="rId46"/>
    <p:sldId id="305" r:id="rId47"/>
  </p:sldIdLst>
  <p:sldSz cx="9144000" cy="6858000" type="screen4x3"/>
  <p:notesSz cx="6858000" cy="9144000"/>
  <p:defaultTextStyle>
    <a:defPPr>
      <a:defRPr lang="zh-CN"/>
    </a:defPPr>
    <a:lvl1pPr algn="l" rtl="0" fontAlgn="base">
      <a:spcBef>
        <a:spcPct val="0"/>
      </a:spcBef>
      <a:spcAft>
        <a:spcPct val="0"/>
      </a:spcAft>
      <a:defRPr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ern="1200">
        <a:solidFill>
          <a:schemeClr val="tx1"/>
        </a:solidFill>
        <a:latin typeface="Arial" pitchFamily="34" charset="0"/>
        <a:ea typeface="ＭＳ Ｐゴシック" pitchFamily="50" charset="-128"/>
        <a:cs typeface="+mn-cs"/>
      </a:defRPr>
    </a:lvl5pPr>
    <a:lvl6pPr marL="2286000" algn="l" defTabSz="914400" rtl="0" eaLnBrk="1" latinLnBrk="0" hangingPunct="1">
      <a:defRPr kern="1200">
        <a:solidFill>
          <a:schemeClr val="tx1"/>
        </a:solidFill>
        <a:latin typeface="Arial" pitchFamily="34" charset="0"/>
        <a:ea typeface="ＭＳ Ｐゴシック" pitchFamily="50" charset="-128"/>
        <a:cs typeface="+mn-cs"/>
      </a:defRPr>
    </a:lvl6pPr>
    <a:lvl7pPr marL="2743200" algn="l" defTabSz="914400" rtl="0" eaLnBrk="1" latinLnBrk="0" hangingPunct="1">
      <a:defRPr kern="1200">
        <a:solidFill>
          <a:schemeClr val="tx1"/>
        </a:solidFill>
        <a:latin typeface="Arial" pitchFamily="34" charset="0"/>
        <a:ea typeface="ＭＳ Ｐゴシック" pitchFamily="50" charset="-128"/>
        <a:cs typeface="+mn-cs"/>
      </a:defRPr>
    </a:lvl7pPr>
    <a:lvl8pPr marL="3200400" algn="l" defTabSz="914400" rtl="0" eaLnBrk="1" latinLnBrk="0" hangingPunct="1">
      <a:defRPr kern="1200">
        <a:solidFill>
          <a:schemeClr val="tx1"/>
        </a:solidFill>
        <a:latin typeface="Arial" pitchFamily="34" charset="0"/>
        <a:ea typeface="ＭＳ Ｐゴシック" pitchFamily="50" charset="-128"/>
        <a:cs typeface="+mn-cs"/>
      </a:defRPr>
    </a:lvl8pPr>
    <a:lvl9pPr marL="3657600" algn="l" defTabSz="914400" rtl="0" eaLnBrk="1" latinLnBrk="0" hangingPunct="1">
      <a:defRPr kern="1200">
        <a:solidFill>
          <a:schemeClr val="tx1"/>
        </a:solidFill>
        <a:latin typeface="Arial" pitchFamily="34" charset="0"/>
        <a:ea typeface="ＭＳ Ｐゴシック" pitchFamily="50"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901" autoAdjust="0"/>
    <p:restoredTop sz="84794" autoAdjust="0"/>
  </p:normalViewPr>
  <p:slideViewPr>
    <p:cSldViewPr>
      <p:cViewPr>
        <p:scale>
          <a:sx n="60" d="100"/>
          <a:sy n="60" d="100"/>
        </p:scale>
        <p:origin x="-846" y="-120"/>
      </p:cViewPr>
      <p:guideLst>
        <p:guide orient="horz" pos="2160"/>
        <p:guide pos="2889"/>
      </p:guideLst>
    </p:cSldViewPr>
  </p:slideViewPr>
  <p:notesTextViewPr>
    <p:cViewPr>
      <p:scale>
        <a:sx n="100" d="100"/>
        <a:sy n="100" d="100"/>
      </p:scale>
      <p:origin x="0" y="0"/>
    </p:cViewPr>
  </p:notesTextViewPr>
  <p:sorterViewPr>
    <p:cViewPr>
      <p:scale>
        <a:sx n="66" d="100"/>
        <a:sy n="66" d="100"/>
      </p:scale>
      <p:origin x="0" y="3348"/>
    </p:cViewPr>
  </p:sorterViewPr>
  <p:notesViewPr>
    <p:cSldViewPr>
      <p:cViewPr varScale="1">
        <p:scale>
          <a:sx n="55" d="100"/>
          <a:sy n="55" d="100"/>
        </p:scale>
        <p:origin x="-2820" y="-102"/>
      </p:cViewPr>
      <p:guideLst>
        <p:guide orient="horz" pos="2880"/>
        <p:guide pos="2160"/>
      </p:guideLst>
    </p:cSldViewPr>
  </p:notesViewPr>
  <p:gridSpacing cx="78027213" cy="78027213"/>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notesMaster" Target="notesMasters/notesMaster1.xml"/><Relationship Id="rId8" Type="http://schemas.openxmlformats.org/officeDocument/2006/relationships/slide" Target="slides/slide6.xml"/><Relationship Id="rId51"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D3C2F93-B07C-48C9-9F6E-2D8B8FA32889}" type="datetimeFigureOut">
              <a:rPr kumimoji="1" lang="ja-JP" altLang="en-US" smtClean="0"/>
              <a:pPr/>
              <a:t>2015/11/21</a:t>
            </a:fld>
            <a:endParaRPr kumimoji="1" lang="ja-JP" altLang="en-US"/>
          </a:p>
        </p:txBody>
      </p:sp>
      <p:sp>
        <p:nvSpPr>
          <p:cNvPr id="4" name="フッター プレースホルダ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FC7BEFE-7356-4E5D-8968-42D32CE5430C}" type="slidenum">
              <a:rPr kumimoji="1" lang="ja-JP" altLang="en-US" smtClean="0"/>
              <a:pPr/>
              <a:t>&lt;#&gt;</a:t>
            </a:fld>
            <a:endParaRPr kumimoji="1" lang="ja-JP"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56D2888-8967-4041-8ADE-BA3C34585B56}" type="datetimeFigureOut">
              <a:rPr kumimoji="1" lang="ja-JP" altLang="en-US" smtClean="0"/>
              <a:pPr/>
              <a:t>2015/11/21</a:t>
            </a:fld>
            <a:endParaRPr kumimoji="1" lang="ja-JP" altLang="en-US"/>
          </a:p>
        </p:txBody>
      </p:sp>
      <p:sp>
        <p:nvSpPr>
          <p:cNvPr id="4" name="スライド イメージ プレースホルダ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4816562-6E05-48BC-A21A-97238123CD88}" type="slidenum">
              <a:rPr kumimoji="1" lang="ja-JP" altLang="en-US" smtClean="0"/>
              <a:pPr/>
              <a:t>&lt;#&gt;</a:t>
            </a:fld>
            <a:endParaRPr kumimoji="1" lang="ja-JP"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lang="ja-JP" altLang="en-US" sz="1200" dirty="0" smtClean="0">
                <a:latin typeface="メイリオ" pitchFamily="50" charset="-128"/>
                <a:ea typeface="メイリオ" pitchFamily="50" charset="-128"/>
                <a:cs typeface="メイリオ" pitchFamily="50" charset="-128"/>
              </a:rPr>
              <a:t>作成したパンフレットの記載は、「資本主義の限界と新社会システム　－山田方谷の独創性を現代に応用して－」。</a:t>
            </a:r>
            <a:endParaRPr lang="en-US" altLang="ja-JP" sz="1200" dirty="0" smtClean="0">
              <a:latin typeface="メイリオ" pitchFamily="50" charset="-128"/>
              <a:ea typeface="メイリオ" pitchFamily="50" charset="-128"/>
              <a:cs typeface="メイリオ" pitchFamily="50" charset="-128"/>
            </a:endParaRPr>
          </a:p>
          <a:p>
            <a:r>
              <a:rPr lang="ja-JP" altLang="en-US" sz="1200" dirty="0" smtClean="0">
                <a:latin typeface="メイリオ" pitchFamily="50" charset="-128"/>
                <a:ea typeface="メイリオ" pitchFamily="50" charset="-128"/>
                <a:cs typeface="メイリオ" pitchFamily="50" charset="-128"/>
              </a:rPr>
              <a:t>冒頭に訂正を入れること。</a:t>
            </a:r>
            <a:endParaRPr lang="en-US" altLang="ja-JP" sz="1200" dirty="0" smtClean="0">
              <a:latin typeface="メイリオ" pitchFamily="50" charset="-128"/>
              <a:ea typeface="メイリオ" pitchFamily="50" charset="-128"/>
              <a:cs typeface="メイリオ" pitchFamily="50" charset="-128"/>
            </a:endParaRPr>
          </a:p>
          <a:p>
            <a:endParaRPr lang="en-US" altLang="ja-JP" sz="1200" dirty="0" smtClean="0">
              <a:latin typeface="メイリオ" pitchFamily="50" charset="-128"/>
              <a:ea typeface="メイリオ" pitchFamily="50" charset="-128"/>
              <a:cs typeface="メイリオ" pitchFamily="50" charset="-128"/>
            </a:endParaRPr>
          </a:p>
        </p:txBody>
      </p:sp>
      <p:sp>
        <p:nvSpPr>
          <p:cNvPr id="4" name="スライド番号プレースホルダ 3"/>
          <p:cNvSpPr>
            <a:spLocks noGrp="1"/>
          </p:cNvSpPr>
          <p:nvPr>
            <p:ph type="sldNum" sz="quarter" idx="10"/>
          </p:nvPr>
        </p:nvSpPr>
        <p:spPr/>
        <p:txBody>
          <a:bodyPr/>
          <a:lstStyle/>
          <a:p>
            <a:fld id="{84816562-6E05-48BC-A21A-97238123CD88}" type="slidenum">
              <a:rPr kumimoji="1" lang="ja-JP" altLang="en-US" smtClean="0"/>
              <a:pPr/>
              <a:t>1</a:t>
            </a:fld>
            <a:endParaRPr kumimoji="1" lang="ja-JP"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84816562-6E05-48BC-A21A-97238123CD88}" type="slidenum">
              <a:rPr kumimoji="1" lang="ja-JP" altLang="en-US" smtClean="0"/>
              <a:pPr/>
              <a:t>10</a:t>
            </a:fld>
            <a:endParaRPr kumimoji="1" lang="ja-JP"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84816562-6E05-48BC-A21A-97238123CD88}" type="slidenum">
              <a:rPr kumimoji="1" lang="ja-JP" altLang="en-US" smtClean="0"/>
              <a:pPr/>
              <a:t>11</a:t>
            </a:fld>
            <a:endParaRPr kumimoji="1" lang="ja-JP"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84816562-6E05-48BC-A21A-97238123CD88}" type="slidenum">
              <a:rPr kumimoji="1" lang="ja-JP" altLang="en-US" smtClean="0"/>
              <a:pPr/>
              <a:t>12</a:t>
            </a:fld>
            <a:endParaRPr kumimoji="1" lang="ja-JP"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84816562-6E05-48BC-A21A-97238123CD88}" type="slidenum">
              <a:rPr kumimoji="1" lang="ja-JP" altLang="en-US" smtClean="0"/>
              <a:pPr/>
              <a:t>13</a:t>
            </a:fld>
            <a:endParaRPr kumimoji="1" lang="ja-JP"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84816562-6E05-48BC-A21A-97238123CD88}" type="slidenum">
              <a:rPr kumimoji="1" lang="ja-JP" altLang="en-US" smtClean="0"/>
              <a:pPr/>
              <a:t>14</a:t>
            </a:fld>
            <a:endParaRPr kumimoji="1" lang="ja-JP"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84816562-6E05-48BC-A21A-97238123CD88}" type="slidenum">
              <a:rPr kumimoji="1" lang="ja-JP" altLang="en-US" smtClean="0"/>
              <a:pPr/>
              <a:t>15</a:t>
            </a:fld>
            <a:endParaRPr kumimoji="1" lang="ja-JP"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84816562-6E05-48BC-A21A-97238123CD88}" type="slidenum">
              <a:rPr kumimoji="1" lang="ja-JP" altLang="en-US" smtClean="0"/>
              <a:pPr/>
              <a:t>16</a:t>
            </a:fld>
            <a:endParaRPr kumimoji="1" lang="ja-JP"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84816562-6E05-48BC-A21A-97238123CD88}" type="slidenum">
              <a:rPr kumimoji="1" lang="ja-JP" altLang="en-US" smtClean="0"/>
              <a:pPr/>
              <a:t>17</a:t>
            </a:fld>
            <a:endParaRPr kumimoji="1" lang="ja-JP"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en-US" altLang="ja-JP" dirty="0" smtClean="0"/>
          </a:p>
          <a:p>
            <a:endParaRPr kumimoji="1" lang="ja-JP" altLang="en-US" dirty="0"/>
          </a:p>
        </p:txBody>
      </p:sp>
      <p:sp>
        <p:nvSpPr>
          <p:cNvPr id="4" name="スライド番号プレースホルダ 3"/>
          <p:cNvSpPr>
            <a:spLocks noGrp="1"/>
          </p:cNvSpPr>
          <p:nvPr>
            <p:ph type="sldNum" sz="quarter" idx="10"/>
          </p:nvPr>
        </p:nvSpPr>
        <p:spPr/>
        <p:txBody>
          <a:bodyPr/>
          <a:lstStyle/>
          <a:p>
            <a:fld id="{84816562-6E05-48BC-A21A-97238123CD88}" type="slidenum">
              <a:rPr kumimoji="1" lang="ja-JP" altLang="en-US" smtClean="0"/>
              <a:pPr/>
              <a:t>18</a:t>
            </a:fld>
            <a:endParaRPr kumimoji="1" lang="ja-JP"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84816562-6E05-48BC-A21A-97238123CD88}" type="slidenum">
              <a:rPr kumimoji="1" lang="ja-JP" altLang="en-US" smtClean="0"/>
              <a:pPr/>
              <a:t>19</a:t>
            </a:fld>
            <a:endParaRPr kumimoji="1" lang="ja-JP"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山田方谷ってすごい人だったんだね。で終わるのではなく、個人や社会への応用を研究するのが目的。</a:t>
            </a:r>
            <a:endParaRPr kumimoji="1" lang="ja-JP" altLang="en-US" dirty="0"/>
          </a:p>
        </p:txBody>
      </p:sp>
      <p:sp>
        <p:nvSpPr>
          <p:cNvPr id="4" name="スライド番号プレースホルダ 3"/>
          <p:cNvSpPr>
            <a:spLocks noGrp="1"/>
          </p:cNvSpPr>
          <p:nvPr>
            <p:ph type="sldNum" sz="quarter" idx="10"/>
          </p:nvPr>
        </p:nvSpPr>
        <p:spPr/>
        <p:txBody>
          <a:bodyPr/>
          <a:lstStyle/>
          <a:p>
            <a:fld id="{84816562-6E05-48BC-A21A-97238123CD88}" type="slidenum">
              <a:rPr kumimoji="1" lang="ja-JP" altLang="en-US" smtClean="0"/>
              <a:pPr/>
              <a:t>2</a:t>
            </a:fld>
            <a:endParaRPr kumimoji="1" lang="ja-JP"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84816562-6E05-48BC-A21A-97238123CD88}" type="slidenum">
              <a:rPr kumimoji="1" lang="ja-JP" altLang="en-US" smtClean="0"/>
              <a:pPr/>
              <a:t>20</a:t>
            </a:fld>
            <a:endParaRPr kumimoji="1" lang="ja-JP"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フランスの経済学者トマピケティです。</a:t>
            </a:r>
            <a:endParaRPr kumimoji="1" lang="en-US" altLang="ja-JP" dirty="0" smtClean="0"/>
          </a:p>
          <a:p>
            <a:r>
              <a:rPr kumimoji="1" lang="ja-JP" altLang="en-US" dirty="0" smtClean="0"/>
              <a:t>放っておくと格差はどんどん拡大すると主張しています。</a:t>
            </a:r>
            <a:endParaRPr kumimoji="1" lang="ja-JP" altLang="en-US" dirty="0"/>
          </a:p>
        </p:txBody>
      </p:sp>
      <p:sp>
        <p:nvSpPr>
          <p:cNvPr id="4" name="スライド番号プレースホルダ 3"/>
          <p:cNvSpPr>
            <a:spLocks noGrp="1"/>
          </p:cNvSpPr>
          <p:nvPr>
            <p:ph type="sldNum" sz="quarter" idx="10"/>
          </p:nvPr>
        </p:nvSpPr>
        <p:spPr/>
        <p:txBody>
          <a:bodyPr/>
          <a:lstStyle/>
          <a:p>
            <a:fld id="{84816562-6E05-48BC-A21A-97238123CD88}" type="slidenum">
              <a:rPr kumimoji="1" lang="ja-JP" altLang="en-US" smtClean="0"/>
              <a:pPr/>
              <a:t>22</a:t>
            </a:fld>
            <a:endParaRPr kumimoji="1" lang="ja-JP"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お金を右から左に動かすだけの人がより豊かになって、実際に社会に必要な仕事をしている人が貧しくなっています。</a:t>
            </a:r>
            <a:endParaRPr kumimoji="1" lang="ja-JP" altLang="en-US" dirty="0"/>
          </a:p>
        </p:txBody>
      </p:sp>
      <p:sp>
        <p:nvSpPr>
          <p:cNvPr id="4" name="スライド番号プレースホルダ 3"/>
          <p:cNvSpPr>
            <a:spLocks noGrp="1"/>
          </p:cNvSpPr>
          <p:nvPr>
            <p:ph type="sldNum" sz="quarter" idx="10"/>
          </p:nvPr>
        </p:nvSpPr>
        <p:spPr/>
        <p:txBody>
          <a:bodyPr/>
          <a:lstStyle/>
          <a:p>
            <a:fld id="{84816562-6E05-48BC-A21A-97238123CD88}" type="slidenum">
              <a:rPr kumimoji="1" lang="ja-JP" altLang="en-US" smtClean="0"/>
              <a:pPr/>
              <a:t>23</a:t>
            </a:fld>
            <a:endParaRPr kumimoji="1" lang="ja-JP"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お金を右から左に動かすだけの人がより豊かになって、実際に社会に必要な仕事をしている人が貧しくなっています。</a:t>
            </a:r>
            <a:endParaRPr kumimoji="1" lang="ja-JP" altLang="en-US" dirty="0"/>
          </a:p>
        </p:txBody>
      </p:sp>
      <p:sp>
        <p:nvSpPr>
          <p:cNvPr id="4" name="スライド番号プレースホルダ 3"/>
          <p:cNvSpPr>
            <a:spLocks noGrp="1"/>
          </p:cNvSpPr>
          <p:nvPr>
            <p:ph type="sldNum" sz="quarter" idx="10"/>
          </p:nvPr>
        </p:nvSpPr>
        <p:spPr/>
        <p:txBody>
          <a:bodyPr/>
          <a:lstStyle/>
          <a:p>
            <a:fld id="{84816562-6E05-48BC-A21A-97238123CD88}" type="slidenum">
              <a:rPr kumimoji="1" lang="ja-JP" altLang="en-US" smtClean="0"/>
              <a:pPr/>
              <a:t>24</a:t>
            </a:fld>
            <a:endParaRPr kumimoji="1" lang="ja-JP"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84816562-6E05-48BC-A21A-97238123CD88}" type="slidenum">
              <a:rPr kumimoji="1" lang="ja-JP" altLang="en-US" smtClean="0"/>
              <a:pPr/>
              <a:t>26</a:t>
            </a:fld>
            <a:endParaRPr kumimoji="1" lang="ja-JP"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84816562-6E05-48BC-A21A-97238123CD88}" type="slidenum">
              <a:rPr kumimoji="1" lang="ja-JP" altLang="en-US" smtClean="0"/>
              <a:pPr/>
              <a:t>27</a:t>
            </a:fld>
            <a:endParaRPr kumimoji="1" lang="ja-JP"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84816562-6E05-48BC-A21A-97238123CD88}" type="slidenum">
              <a:rPr kumimoji="1" lang="ja-JP" altLang="en-US" smtClean="0"/>
              <a:pPr/>
              <a:t>28</a:t>
            </a:fld>
            <a:endParaRPr kumimoji="1" lang="ja-JP"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お互いにできることで助け合うことによって、温かい社会ができると思います。</a:t>
            </a:r>
            <a:endParaRPr kumimoji="1" lang="ja-JP" altLang="en-US" dirty="0"/>
          </a:p>
        </p:txBody>
      </p:sp>
      <p:sp>
        <p:nvSpPr>
          <p:cNvPr id="4" name="スライド番号プレースホルダ 3"/>
          <p:cNvSpPr>
            <a:spLocks noGrp="1"/>
          </p:cNvSpPr>
          <p:nvPr>
            <p:ph type="sldNum" sz="quarter" idx="10"/>
          </p:nvPr>
        </p:nvSpPr>
        <p:spPr/>
        <p:txBody>
          <a:bodyPr/>
          <a:lstStyle/>
          <a:p>
            <a:fld id="{84816562-6E05-48BC-A21A-97238123CD88}" type="slidenum">
              <a:rPr kumimoji="1" lang="ja-JP" altLang="en-US" smtClean="0"/>
              <a:pPr/>
              <a:t>29</a:t>
            </a:fld>
            <a:endParaRPr kumimoji="1" lang="ja-JP"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sz="1200" dirty="0" smtClean="0">
                <a:solidFill>
                  <a:schemeClr val="accent5">
                    <a:lumMod val="25000"/>
                  </a:schemeClr>
                </a:solidFill>
                <a:latin typeface="メイリオ" pitchFamily="50" charset="-128"/>
                <a:ea typeface="メイリオ" pitchFamily="50" charset="-128"/>
              </a:rPr>
              <a:t>お金のように、多角的な取引が可能になる。</a:t>
            </a:r>
            <a:endParaRPr kumimoji="1" lang="en-US" altLang="ja-JP" sz="1200" dirty="0" smtClean="0">
              <a:solidFill>
                <a:schemeClr val="accent5">
                  <a:lumMod val="25000"/>
                </a:schemeClr>
              </a:solidFill>
              <a:latin typeface="メイリオ" pitchFamily="50" charset="-128"/>
              <a:ea typeface="メイリオ" pitchFamily="50" charset="-128"/>
            </a:endParaRPr>
          </a:p>
          <a:p>
            <a:r>
              <a:rPr kumimoji="1" lang="ja-JP" altLang="en-US" sz="1200" dirty="0" smtClean="0">
                <a:solidFill>
                  <a:schemeClr val="accent5">
                    <a:lumMod val="25000"/>
                  </a:schemeClr>
                </a:solidFill>
                <a:latin typeface="メイリオ" pitchFamily="50" charset="-128"/>
                <a:ea typeface="メイリオ" pitchFamily="50" charset="-128"/>
              </a:rPr>
              <a:t>非正規労働者、専業主婦、学生、高齢者</a:t>
            </a:r>
            <a:endParaRPr kumimoji="1" lang="en-US" altLang="ja-JP" sz="1200" dirty="0" smtClean="0">
              <a:solidFill>
                <a:schemeClr val="accent5">
                  <a:lumMod val="25000"/>
                </a:schemeClr>
              </a:solidFill>
              <a:latin typeface="メイリオ" pitchFamily="50" charset="-128"/>
              <a:ea typeface="メイリオ" pitchFamily="50" charset="-128"/>
            </a:endParaRPr>
          </a:p>
          <a:p>
            <a:r>
              <a:rPr kumimoji="1" lang="ja-JP" altLang="en-US" sz="1200" dirty="0" smtClean="0">
                <a:solidFill>
                  <a:schemeClr val="accent5">
                    <a:lumMod val="25000"/>
                  </a:schemeClr>
                </a:solidFill>
                <a:latin typeface="メイリオ" pitchFamily="50" charset="-128"/>
                <a:ea typeface="メイリオ" pitchFamily="50" charset="-128"/>
              </a:rPr>
              <a:t>といった現金収入が少ない人にとって、</a:t>
            </a:r>
            <a:endParaRPr kumimoji="1" lang="en-US" altLang="ja-JP" sz="1200" dirty="0" smtClean="0">
              <a:solidFill>
                <a:schemeClr val="accent5">
                  <a:lumMod val="25000"/>
                </a:schemeClr>
              </a:solidFill>
              <a:latin typeface="メイリオ" pitchFamily="50" charset="-128"/>
              <a:ea typeface="メイリオ" pitchFamily="50" charset="-128"/>
            </a:endParaRPr>
          </a:p>
          <a:p>
            <a:r>
              <a:rPr kumimoji="1" lang="ja-JP" altLang="en-US" sz="1200" dirty="0" smtClean="0">
                <a:solidFill>
                  <a:schemeClr val="accent5">
                    <a:lumMod val="25000"/>
                  </a:schemeClr>
                </a:solidFill>
                <a:latin typeface="メイリオ" pitchFamily="50" charset="-128"/>
                <a:ea typeface="メイリオ" pitchFamily="50" charset="-128"/>
              </a:rPr>
              <a:t>メリットの多いしくみ。</a:t>
            </a:r>
            <a:endParaRPr kumimoji="1" lang="en-US" altLang="ja-JP" sz="1200" dirty="0" smtClean="0">
              <a:solidFill>
                <a:schemeClr val="accent5">
                  <a:lumMod val="25000"/>
                </a:schemeClr>
              </a:solidFill>
              <a:latin typeface="メイリオ" pitchFamily="50" charset="-128"/>
              <a:ea typeface="メイリオ" pitchFamily="50" charset="-128"/>
            </a:endParaRPr>
          </a:p>
        </p:txBody>
      </p:sp>
      <p:sp>
        <p:nvSpPr>
          <p:cNvPr id="4" name="スライド番号プレースホルダ 3"/>
          <p:cNvSpPr>
            <a:spLocks noGrp="1"/>
          </p:cNvSpPr>
          <p:nvPr>
            <p:ph type="sldNum" sz="quarter" idx="10"/>
          </p:nvPr>
        </p:nvSpPr>
        <p:spPr/>
        <p:txBody>
          <a:bodyPr/>
          <a:lstStyle/>
          <a:p>
            <a:fld id="{84816562-6E05-48BC-A21A-97238123CD88}" type="slidenum">
              <a:rPr kumimoji="1" lang="ja-JP" altLang="en-US" smtClean="0"/>
              <a:pPr/>
              <a:t>30</a:t>
            </a:fld>
            <a:endParaRPr kumimoji="1" lang="ja-JP"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ポイント通貨は補助的手段で、既存のお金に取って代わるものではありません。</a:t>
            </a:r>
          </a:p>
          <a:p>
            <a:r>
              <a:rPr kumimoji="1" lang="ja-JP" altLang="ja-JP" sz="1200" kern="1200" dirty="0" smtClean="0">
                <a:solidFill>
                  <a:schemeClr val="tx1"/>
                </a:solidFill>
                <a:latin typeface="+mn-lt"/>
                <a:ea typeface="+mn-ea"/>
                <a:cs typeface="+mn-cs"/>
              </a:rPr>
              <a:t>家賃、水道光熱費、通信費など、大部分は日本円に頼らなければならないのは当然です。でも、食料品や各種サービスの一部はポイント通貨で支払い、受け取ることによって、少しですが生活をより豊かにしてくれ、金銭での結びつきとは違った温かい人と人との結びつきが生まれます。</a:t>
            </a:r>
          </a:p>
          <a:p>
            <a:endParaRPr kumimoji="1" lang="ja-JP" altLang="en-US" dirty="0"/>
          </a:p>
        </p:txBody>
      </p:sp>
      <p:sp>
        <p:nvSpPr>
          <p:cNvPr id="4" name="スライド番号プレースホルダ 3"/>
          <p:cNvSpPr>
            <a:spLocks noGrp="1"/>
          </p:cNvSpPr>
          <p:nvPr>
            <p:ph type="sldNum" sz="quarter" idx="10"/>
          </p:nvPr>
        </p:nvSpPr>
        <p:spPr/>
        <p:txBody>
          <a:bodyPr/>
          <a:lstStyle/>
          <a:p>
            <a:fld id="{84816562-6E05-48BC-A21A-97238123CD88}" type="slidenum">
              <a:rPr kumimoji="1" lang="ja-JP" altLang="en-US" smtClean="0"/>
              <a:pPr/>
              <a:t>35</a:t>
            </a:fld>
            <a:endParaRPr kumimoji="1" lang="ja-JP"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84816562-6E05-48BC-A21A-97238123CD88}" type="slidenum">
              <a:rPr kumimoji="1" lang="ja-JP" altLang="en-US" smtClean="0"/>
              <a:pPr/>
              <a:t>3</a:t>
            </a:fld>
            <a:endParaRPr kumimoji="1" lang="ja-JP"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84816562-6E05-48BC-A21A-97238123CD88}" type="slidenum">
              <a:rPr kumimoji="1" lang="ja-JP" altLang="en-US" smtClean="0"/>
              <a:pPr/>
              <a:t>36</a:t>
            </a:fld>
            <a:endParaRPr kumimoji="1" lang="ja-JP"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84816562-6E05-48BC-A21A-97238123CD88}" type="slidenum">
              <a:rPr kumimoji="1" lang="ja-JP" altLang="en-US" smtClean="0"/>
              <a:pPr/>
              <a:t>37</a:t>
            </a:fld>
            <a:endParaRPr kumimoji="1" lang="ja-JP"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お金が滞りなく循環する社会</a:t>
            </a:r>
            <a:endParaRPr kumimoji="1" lang="ja-JP" altLang="en-US" dirty="0"/>
          </a:p>
        </p:txBody>
      </p:sp>
      <p:sp>
        <p:nvSpPr>
          <p:cNvPr id="4" name="スライド番号プレースホルダ 3"/>
          <p:cNvSpPr>
            <a:spLocks noGrp="1"/>
          </p:cNvSpPr>
          <p:nvPr>
            <p:ph type="sldNum" sz="quarter" idx="10"/>
          </p:nvPr>
        </p:nvSpPr>
        <p:spPr/>
        <p:txBody>
          <a:bodyPr/>
          <a:lstStyle/>
          <a:p>
            <a:fld id="{84816562-6E05-48BC-A21A-97238123CD88}" type="slidenum">
              <a:rPr kumimoji="1" lang="ja-JP" altLang="en-US" smtClean="0"/>
              <a:pPr/>
              <a:t>41</a:t>
            </a:fld>
            <a:endParaRPr kumimoji="1" lang="ja-JP"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84816562-6E05-48BC-A21A-97238123CD88}" type="slidenum">
              <a:rPr kumimoji="1" lang="ja-JP" altLang="en-US" smtClean="0"/>
              <a:pPr/>
              <a:t>45</a:t>
            </a:fld>
            <a:endParaRPr kumimoji="1" lang="ja-JP"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これは方谷の独創的なアイディアの例です。今回は割愛します。</a:t>
            </a:r>
            <a:endParaRPr kumimoji="1" lang="en-US" altLang="ja-JP" dirty="0" smtClean="0"/>
          </a:p>
          <a:p>
            <a:endParaRPr kumimoji="1" lang="en-US" altLang="ja-JP" dirty="0" smtClean="0"/>
          </a:p>
          <a:p>
            <a:r>
              <a:rPr kumimoji="1" lang="ja-JP" altLang="en-US" dirty="0" smtClean="0"/>
              <a:t>私は山田方谷研究会の幹事を数年していますが、方谷の専門家ではありませんので、これらの詳しい解説は省略します。</a:t>
            </a:r>
            <a:endParaRPr kumimoji="1" lang="en-US" altLang="ja-JP" dirty="0" smtClean="0"/>
          </a:p>
          <a:p>
            <a:r>
              <a:rPr kumimoji="1" lang="ja-JP" altLang="en-US" dirty="0" smtClean="0"/>
              <a:t>ここで言いたいのは、方谷の改革が世間で当たりだと思われていることをコツコツ努力して達成されたものではなく、</a:t>
            </a:r>
            <a:endParaRPr kumimoji="1" lang="en-US" altLang="ja-JP" dirty="0" smtClean="0"/>
          </a:p>
          <a:p>
            <a:r>
              <a:rPr kumimoji="1" lang="ja-JP" altLang="en-US" dirty="0" smtClean="0"/>
              <a:t>その当時としては</a:t>
            </a:r>
            <a:endParaRPr kumimoji="1" lang="en-US" altLang="ja-JP" dirty="0" smtClean="0"/>
          </a:p>
          <a:p>
            <a:r>
              <a:rPr kumimoji="1" lang="ja-JP" altLang="en-US" dirty="0" smtClean="0"/>
              <a:t>多額の発行によって信用を失った藩札を回収（</a:t>
            </a:r>
            <a:r>
              <a:rPr kumimoji="1" lang="en-US" altLang="ja-JP" dirty="0" smtClean="0"/>
              <a:t>711</a:t>
            </a:r>
            <a:r>
              <a:rPr kumimoji="1" lang="ja-JP" altLang="en-US" dirty="0" smtClean="0"/>
              <a:t>貫</a:t>
            </a:r>
            <a:r>
              <a:rPr kumimoji="1" lang="en-US" altLang="ja-JP" dirty="0" smtClean="0"/>
              <a:t>300</a:t>
            </a:r>
            <a:r>
              <a:rPr kumimoji="1" lang="ja-JP" altLang="en-US" dirty="0" smtClean="0"/>
              <a:t>匁（金換算で</a:t>
            </a:r>
            <a:r>
              <a:rPr kumimoji="1" lang="en-US" altLang="ja-JP" dirty="0" smtClean="0"/>
              <a:t>11,855</a:t>
            </a:r>
            <a:r>
              <a:rPr kumimoji="1" lang="ja-JP" altLang="en-US" dirty="0" smtClean="0"/>
              <a:t>両）相当分）し、公衆の面前で焼き捨てた。代わりに新しい藩札を発行して藩に兌換を義務付けた。これによって藩札の流通数が大幅に減少するとともに、信用度が増して他国の商人や資金も松山藩に流れるようになった。</a:t>
            </a:r>
            <a:endParaRPr kumimoji="1" lang="en-US" altLang="ja-JP" dirty="0" smtClean="0"/>
          </a:p>
          <a:p>
            <a:endParaRPr kumimoji="1" lang="ja-JP" altLang="en-US" dirty="0"/>
          </a:p>
        </p:txBody>
      </p:sp>
      <p:sp>
        <p:nvSpPr>
          <p:cNvPr id="4" name="スライド番号プレースホルダ 3"/>
          <p:cNvSpPr>
            <a:spLocks noGrp="1"/>
          </p:cNvSpPr>
          <p:nvPr>
            <p:ph type="sldNum" sz="quarter" idx="10"/>
          </p:nvPr>
        </p:nvSpPr>
        <p:spPr/>
        <p:txBody>
          <a:bodyPr/>
          <a:lstStyle/>
          <a:p>
            <a:fld id="{84816562-6E05-48BC-A21A-97238123CD88}" type="slidenum">
              <a:rPr kumimoji="1" lang="ja-JP" altLang="en-US" smtClean="0"/>
              <a:pPr/>
              <a:t>4</a:t>
            </a:fld>
            <a:endParaRPr kumimoji="1" lang="ja-JP"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84816562-6E05-48BC-A21A-97238123CD88}" type="slidenum">
              <a:rPr kumimoji="1" lang="ja-JP" altLang="en-US" smtClean="0"/>
              <a:pPr/>
              <a:t>5</a:t>
            </a:fld>
            <a:endParaRPr kumimoji="1" lang="ja-JP"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84816562-6E05-48BC-A21A-97238123CD88}" type="slidenum">
              <a:rPr kumimoji="1" lang="ja-JP" altLang="en-US" smtClean="0"/>
              <a:pPr/>
              <a:t>6</a:t>
            </a:fld>
            <a:endParaRPr kumimoji="1" lang="ja-JP"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84816562-6E05-48BC-A21A-97238123CD88}" type="slidenum">
              <a:rPr kumimoji="1" lang="ja-JP" altLang="en-US" smtClean="0"/>
              <a:pPr/>
              <a:t>7</a:t>
            </a:fld>
            <a:endParaRPr kumimoji="1" lang="ja-JP"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84816562-6E05-48BC-A21A-97238123CD88}" type="slidenum">
              <a:rPr kumimoji="1" lang="ja-JP" altLang="en-US" smtClean="0"/>
              <a:pPr/>
              <a:t>8</a:t>
            </a:fld>
            <a:endParaRPr kumimoji="1" lang="ja-JP"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世界はまだ課題を抱えたままで、解決の糸口が見えていません。</a:t>
            </a:r>
            <a:endParaRPr kumimoji="1" lang="en-US" altLang="ja-JP" dirty="0" smtClean="0"/>
          </a:p>
          <a:p>
            <a:r>
              <a:rPr kumimoji="1" lang="ja-JP" altLang="en-US" dirty="0" smtClean="0"/>
              <a:t>問題は数多いように思われますが、実はほとんどの問題の背後に、お金（経済）の問題が潜んでいます。</a:t>
            </a:r>
            <a:endParaRPr kumimoji="1" lang="en-US" altLang="ja-JP" dirty="0" smtClean="0"/>
          </a:p>
          <a:p>
            <a:r>
              <a:rPr kumimoji="1" lang="ja-JP" altLang="en-US" dirty="0" smtClean="0"/>
              <a:t>人類はお金というただの紙切れやただの数字によって絶滅の危機に瀕していると言っても過言ではありません。</a:t>
            </a:r>
            <a:endParaRPr kumimoji="1" lang="ja-JP" altLang="en-US" dirty="0"/>
          </a:p>
        </p:txBody>
      </p:sp>
      <p:sp>
        <p:nvSpPr>
          <p:cNvPr id="4" name="スライド番号プレースホルダ 3"/>
          <p:cNvSpPr>
            <a:spLocks noGrp="1"/>
          </p:cNvSpPr>
          <p:nvPr>
            <p:ph type="sldNum" sz="quarter" idx="10"/>
          </p:nvPr>
        </p:nvSpPr>
        <p:spPr/>
        <p:txBody>
          <a:bodyPr/>
          <a:lstStyle/>
          <a:p>
            <a:fld id="{84816562-6E05-48BC-A21A-97238123CD88}" type="slidenum">
              <a:rPr kumimoji="1" lang="ja-JP" altLang="en-US" smtClean="0"/>
              <a:pPr/>
              <a:t>9</a:t>
            </a:fld>
            <a:endParaRPr kumimoji="1" lang="ja-JP"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1219200" y="1600200"/>
            <a:ext cx="6858000" cy="857250"/>
          </a:xfrm>
        </p:spPr>
        <p:txBody>
          <a:bodyPr/>
          <a:lstStyle>
            <a:lvl1pPr>
              <a:defRPr sz="4000">
                <a:effectLst>
                  <a:outerShdw blurRad="38100" dist="38100" dir="2700000" algn="tl">
                    <a:srgbClr val="C0C0C0"/>
                  </a:outerShdw>
                </a:effectLst>
              </a:defRPr>
            </a:lvl1pPr>
          </a:lstStyle>
          <a:p>
            <a:r>
              <a:rPr lang="zh-CN"/>
              <a:t>マスタ 　タイトルの書式設定</a:t>
            </a:r>
          </a:p>
        </p:txBody>
      </p:sp>
      <p:sp>
        <p:nvSpPr>
          <p:cNvPr id="2051" name="Rectangle 3"/>
          <p:cNvSpPr>
            <a:spLocks noGrp="1" noChangeArrowheads="1"/>
          </p:cNvSpPr>
          <p:nvPr>
            <p:ph type="subTitle" idx="1"/>
          </p:nvPr>
        </p:nvSpPr>
        <p:spPr>
          <a:xfrm>
            <a:off x="1447800" y="2514600"/>
            <a:ext cx="6400800" cy="533400"/>
          </a:xfrm>
        </p:spPr>
        <p:txBody>
          <a:bodyPr/>
          <a:lstStyle>
            <a:lvl1pPr marL="0" indent="0" algn="ctr">
              <a:buFontTx/>
              <a:buNone/>
              <a:defRPr sz="2400"/>
            </a:lvl1pPr>
          </a:lstStyle>
          <a:p>
            <a:r>
              <a:rPr lang="zh-CN"/>
              <a:t>マスタ　サブタイトルの書式設定</a:t>
            </a:r>
          </a:p>
        </p:txBody>
      </p:sp>
      <p:sp>
        <p:nvSpPr>
          <p:cNvPr id="2052" name="Rectangle 4"/>
          <p:cNvSpPr>
            <a:spLocks noGrp="1" noChangeArrowheads="1"/>
          </p:cNvSpPr>
          <p:nvPr>
            <p:ph type="dt" sz="half" idx="2"/>
          </p:nvPr>
        </p:nvSpPr>
        <p:spPr/>
        <p:txBody>
          <a:bodyPr/>
          <a:lstStyle>
            <a:lvl1pPr>
              <a:defRPr/>
            </a:lvl1pPr>
          </a:lstStyle>
          <a:p>
            <a:endParaRPr lang="zh-CN" altLang="en-US"/>
          </a:p>
        </p:txBody>
      </p:sp>
      <p:sp>
        <p:nvSpPr>
          <p:cNvPr id="2053" name="Rectangle 5"/>
          <p:cNvSpPr>
            <a:spLocks noGrp="1" noChangeArrowheads="1"/>
          </p:cNvSpPr>
          <p:nvPr>
            <p:ph type="ftr" sz="quarter" idx="3"/>
          </p:nvPr>
        </p:nvSpPr>
        <p:spPr/>
        <p:txBody>
          <a:bodyPr/>
          <a:lstStyle>
            <a:lvl1pPr>
              <a:defRPr/>
            </a:lvl1pPr>
          </a:lstStyle>
          <a:p>
            <a:endParaRPr lang="zh-CN" altLang="en-US"/>
          </a:p>
        </p:txBody>
      </p:sp>
      <p:sp>
        <p:nvSpPr>
          <p:cNvPr id="2054" name="Rectangle 6"/>
          <p:cNvSpPr>
            <a:spLocks noGrp="1" noChangeArrowheads="1"/>
          </p:cNvSpPr>
          <p:nvPr>
            <p:ph type="sldNum" sz="quarter" idx="4"/>
          </p:nvPr>
        </p:nvSpPr>
        <p:spPr/>
        <p:txBody>
          <a:bodyPr/>
          <a:lstStyle>
            <a:lvl1pPr>
              <a:defRPr/>
            </a:lvl1pPr>
          </a:lstStyle>
          <a:p>
            <a:fld id="{77CE2B1A-F314-4B50-878B-D6F6491270D3}" type="slidenum">
              <a:rPr lang="ja-JP" altLang="zh-CN"/>
              <a:pPr/>
              <a:t>&lt;#&gt;</a:t>
            </a:fld>
            <a:endParaRPr lang="ja-JP" altLang="zh-CN"/>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endParaRPr lang="ja-JP" altLang="zh-CN"/>
          </a:p>
        </p:txBody>
      </p:sp>
      <p:sp>
        <p:nvSpPr>
          <p:cNvPr id="5" name="フッター プレースホルダ 4"/>
          <p:cNvSpPr>
            <a:spLocks noGrp="1"/>
          </p:cNvSpPr>
          <p:nvPr>
            <p:ph type="ftr" sz="quarter" idx="11"/>
          </p:nvPr>
        </p:nvSpPr>
        <p:spPr/>
        <p:txBody>
          <a:bodyPr/>
          <a:lstStyle>
            <a:lvl1pPr>
              <a:defRPr/>
            </a:lvl1pPr>
          </a:lstStyle>
          <a:p>
            <a:endParaRPr lang="ja-JP" altLang="zh-CN"/>
          </a:p>
        </p:txBody>
      </p:sp>
      <p:sp>
        <p:nvSpPr>
          <p:cNvPr id="6" name="スライド番号プレースホルダ 5"/>
          <p:cNvSpPr>
            <a:spLocks noGrp="1"/>
          </p:cNvSpPr>
          <p:nvPr>
            <p:ph type="sldNum" sz="quarter" idx="12"/>
          </p:nvPr>
        </p:nvSpPr>
        <p:spPr/>
        <p:txBody>
          <a:bodyPr/>
          <a:lstStyle>
            <a:lvl1pPr>
              <a:defRPr/>
            </a:lvl1pPr>
          </a:lstStyle>
          <a:p>
            <a:fld id="{CF7C1CB9-A36B-4147-9001-55328A954012}" type="slidenum">
              <a:rPr lang="ja-JP" altLang="zh-CN"/>
              <a:pPr/>
              <a:t>&lt;#&gt;</a:t>
            </a:fld>
            <a:endParaRPr lang="ja-JP" altLang="zh-CN"/>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endParaRPr lang="ja-JP" altLang="zh-CN"/>
          </a:p>
        </p:txBody>
      </p:sp>
      <p:sp>
        <p:nvSpPr>
          <p:cNvPr id="5" name="フッター プレースホルダ 4"/>
          <p:cNvSpPr>
            <a:spLocks noGrp="1"/>
          </p:cNvSpPr>
          <p:nvPr>
            <p:ph type="ftr" sz="quarter" idx="11"/>
          </p:nvPr>
        </p:nvSpPr>
        <p:spPr/>
        <p:txBody>
          <a:bodyPr/>
          <a:lstStyle>
            <a:lvl1pPr>
              <a:defRPr/>
            </a:lvl1pPr>
          </a:lstStyle>
          <a:p>
            <a:endParaRPr lang="ja-JP" altLang="zh-CN"/>
          </a:p>
        </p:txBody>
      </p:sp>
      <p:sp>
        <p:nvSpPr>
          <p:cNvPr id="6" name="スライド番号プレースホルダ 5"/>
          <p:cNvSpPr>
            <a:spLocks noGrp="1"/>
          </p:cNvSpPr>
          <p:nvPr>
            <p:ph type="sldNum" sz="quarter" idx="12"/>
          </p:nvPr>
        </p:nvSpPr>
        <p:spPr/>
        <p:txBody>
          <a:bodyPr/>
          <a:lstStyle>
            <a:lvl1pPr>
              <a:defRPr/>
            </a:lvl1pPr>
          </a:lstStyle>
          <a:p>
            <a:fld id="{5E1C9D5F-2C4C-4D8C-8885-C7AD25E1EF37}" type="slidenum">
              <a:rPr lang="ja-JP" altLang="zh-CN"/>
              <a:pPr/>
              <a:t>&lt;#&gt;</a:t>
            </a:fld>
            <a:endParaRPr lang="ja-JP" altLang="zh-CN"/>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4098" name="Rectangle 10"/>
          <p:cNvSpPr>
            <a:spLocks noChangeArrowheads="1"/>
          </p:cNvSpPr>
          <p:nvPr/>
        </p:nvSpPr>
        <p:spPr bwMode="auto">
          <a:xfrm>
            <a:off x="0" y="0"/>
            <a:ext cx="9144000" cy="6858000"/>
          </a:xfrm>
          <a:prstGeom prst="rect">
            <a:avLst/>
          </a:prstGeom>
          <a:noFill/>
          <a:ln w="9525">
            <a:noFill/>
            <a:miter lim="800000"/>
            <a:headEnd/>
            <a:tailEnd/>
          </a:ln>
          <a:effectLst/>
        </p:spPr>
        <p:txBody>
          <a:bodyPr wrap="none"/>
          <a:lstStyle/>
          <a:p>
            <a:pPr algn="ctr"/>
            <a:endParaRPr lang="ja-JP" altLang="ja-JP" sz="1400">
              <a:solidFill>
                <a:srgbClr val="969696"/>
              </a:solidFill>
              <a:latin typeface="ＭＳ Ｐゴシック" pitchFamily="50" charset="-128"/>
            </a:endParaRPr>
          </a:p>
        </p:txBody>
      </p:sp>
      <p:sp>
        <p:nvSpPr>
          <p:cNvPr id="4099" name="Rectangle 3"/>
          <p:cNvSpPr>
            <a:spLocks noGrp="1" noChangeArrowheads="1"/>
          </p:cNvSpPr>
          <p:nvPr>
            <p:ph type="ctrTitle"/>
          </p:nvPr>
        </p:nvSpPr>
        <p:spPr>
          <a:xfrm>
            <a:off x="685800" y="2130425"/>
            <a:ext cx="7772400" cy="1470025"/>
          </a:xfrm>
        </p:spPr>
        <p:txBody>
          <a:bodyPr/>
          <a:lstStyle>
            <a:lvl1pPr algn="ctr">
              <a:defRPr sz="3600"/>
            </a:lvl1pPr>
          </a:lstStyle>
          <a:p>
            <a:r>
              <a:rPr lang="zh-CN"/>
              <a:t>マスタ 　タイトルの書式設定</a:t>
            </a:r>
          </a:p>
        </p:txBody>
      </p:sp>
      <p:sp>
        <p:nvSpPr>
          <p:cNvPr id="4100" name="Rectangle 4"/>
          <p:cNvSpPr>
            <a:spLocks noGrp="1" noChangeArrowheads="1"/>
          </p:cNvSpPr>
          <p:nvPr>
            <p:ph type="subTitle" idx="1"/>
          </p:nvPr>
        </p:nvSpPr>
        <p:spPr>
          <a:xfrm>
            <a:off x="1371600" y="3886200"/>
            <a:ext cx="6400800" cy="533400"/>
          </a:xfrm>
        </p:spPr>
        <p:txBody>
          <a:bodyPr/>
          <a:lstStyle>
            <a:lvl1pPr marL="0" indent="0" algn="ctr">
              <a:buFontTx/>
              <a:buNone/>
              <a:defRPr/>
            </a:lvl1pPr>
          </a:lstStyle>
          <a:p>
            <a:r>
              <a:rPr lang="zh-CN"/>
              <a:t>マスタ　サブタイトルの書式設定</a:t>
            </a:r>
          </a:p>
        </p:txBody>
      </p:sp>
      <p:sp>
        <p:nvSpPr>
          <p:cNvPr id="4101" name="Rectangle 5"/>
          <p:cNvSpPr>
            <a:spLocks noGrp="1" noChangeArrowheads="1"/>
          </p:cNvSpPr>
          <p:nvPr>
            <p:ph type="dt" sz="half" idx="2"/>
          </p:nvPr>
        </p:nvSpPr>
        <p:spPr>
          <a:xfrm>
            <a:off x="457200" y="6245225"/>
            <a:ext cx="2133600" cy="476250"/>
          </a:xfrm>
        </p:spPr>
        <p:txBody>
          <a:bodyPr/>
          <a:lstStyle>
            <a:lvl1pPr>
              <a:defRPr sz="1400">
                <a:solidFill>
                  <a:schemeClr val="tx1"/>
                </a:solidFill>
              </a:defRPr>
            </a:lvl1pPr>
          </a:lstStyle>
          <a:p>
            <a:endParaRPr lang="zh-CN" altLang="en-US"/>
          </a:p>
        </p:txBody>
      </p:sp>
      <p:sp>
        <p:nvSpPr>
          <p:cNvPr id="4102" name="Rectangle 6"/>
          <p:cNvSpPr>
            <a:spLocks noGrp="1" noChangeArrowheads="1"/>
          </p:cNvSpPr>
          <p:nvPr>
            <p:ph type="ftr" sz="quarter" idx="3"/>
          </p:nvPr>
        </p:nvSpPr>
        <p:spPr>
          <a:xfrm>
            <a:off x="3124200" y="6245225"/>
            <a:ext cx="2895600" cy="476250"/>
          </a:xfrm>
        </p:spPr>
        <p:txBody>
          <a:bodyPr/>
          <a:lstStyle>
            <a:lvl1pPr>
              <a:defRPr sz="1400">
                <a:solidFill>
                  <a:schemeClr val="tx1"/>
                </a:solidFill>
              </a:defRPr>
            </a:lvl1pPr>
          </a:lstStyle>
          <a:p>
            <a:endParaRPr lang="zh-CN" altLang="en-US"/>
          </a:p>
        </p:txBody>
      </p:sp>
      <p:sp>
        <p:nvSpPr>
          <p:cNvPr id="4103" name="Rectangle 7"/>
          <p:cNvSpPr>
            <a:spLocks noGrp="1" noChangeArrowheads="1"/>
          </p:cNvSpPr>
          <p:nvPr>
            <p:ph type="sldNum" sz="quarter" idx="4"/>
          </p:nvPr>
        </p:nvSpPr>
        <p:spPr>
          <a:xfrm>
            <a:off x="6553200" y="6245225"/>
            <a:ext cx="2133600" cy="476250"/>
          </a:xfrm>
        </p:spPr>
        <p:txBody>
          <a:bodyPr/>
          <a:lstStyle>
            <a:lvl1pPr>
              <a:defRPr sz="1400">
                <a:solidFill>
                  <a:schemeClr val="tx1"/>
                </a:solidFill>
              </a:defRPr>
            </a:lvl1pPr>
          </a:lstStyle>
          <a:p>
            <a:fld id="{3A4D3FD1-6929-4C03-AE98-EAE484934630}" type="slidenum">
              <a:rPr lang="ja-JP" altLang="zh-CN"/>
              <a:pPr/>
              <a:t>&lt;#&gt;</a:t>
            </a:fld>
            <a:endParaRPr lang="ja-JP" altLang="zh-CN"/>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endParaRPr lang="ja-JP" altLang="zh-CN"/>
          </a:p>
        </p:txBody>
      </p:sp>
      <p:sp>
        <p:nvSpPr>
          <p:cNvPr id="5" name="フッター プレースホルダ 4"/>
          <p:cNvSpPr>
            <a:spLocks noGrp="1"/>
          </p:cNvSpPr>
          <p:nvPr>
            <p:ph type="ftr" sz="quarter" idx="11"/>
          </p:nvPr>
        </p:nvSpPr>
        <p:spPr/>
        <p:txBody>
          <a:bodyPr/>
          <a:lstStyle>
            <a:lvl1pPr>
              <a:defRPr/>
            </a:lvl1pPr>
          </a:lstStyle>
          <a:p>
            <a:endParaRPr lang="ja-JP" altLang="ja-JP"/>
          </a:p>
        </p:txBody>
      </p:sp>
      <p:sp>
        <p:nvSpPr>
          <p:cNvPr id="6" name="スライド番号プレースホルダ 5"/>
          <p:cNvSpPr>
            <a:spLocks noGrp="1"/>
          </p:cNvSpPr>
          <p:nvPr>
            <p:ph type="sldNum" sz="quarter" idx="12"/>
          </p:nvPr>
        </p:nvSpPr>
        <p:spPr/>
        <p:txBody>
          <a:bodyPr/>
          <a:lstStyle>
            <a:lvl1pPr>
              <a:defRPr/>
            </a:lvl1pPr>
          </a:lstStyle>
          <a:p>
            <a:fld id="{107C01C3-C422-4C08-BC91-6F430324AE9D}" type="slidenum">
              <a:rPr lang="ja-JP" altLang="zh-CN"/>
              <a:pPr/>
              <a:t>&lt;#&gt;</a:t>
            </a:fld>
            <a:endParaRPr lang="ja-JP" altLang="zh-CN"/>
          </a:p>
        </p:txBody>
      </p:sp>
    </p:spTree>
  </p:cSld>
  <p:clrMapOvr>
    <a:masterClrMapping/>
  </p:clrMapOvr>
  <p:transition>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 テキストの書式設定</a:t>
            </a:r>
          </a:p>
        </p:txBody>
      </p:sp>
      <p:sp>
        <p:nvSpPr>
          <p:cNvPr id="4" name="日付プレースホルダ 3"/>
          <p:cNvSpPr>
            <a:spLocks noGrp="1"/>
          </p:cNvSpPr>
          <p:nvPr>
            <p:ph type="dt" sz="half" idx="10"/>
          </p:nvPr>
        </p:nvSpPr>
        <p:spPr/>
        <p:txBody>
          <a:bodyPr/>
          <a:lstStyle>
            <a:lvl1pPr>
              <a:defRPr/>
            </a:lvl1pPr>
          </a:lstStyle>
          <a:p>
            <a:endParaRPr lang="ja-JP" altLang="zh-CN"/>
          </a:p>
        </p:txBody>
      </p:sp>
      <p:sp>
        <p:nvSpPr>
          <p:cNvPr id="5" name="フッター プレースホルダ 4"/>
          <p:cNvSpPr>
            <a:spLocks noGrp="1"/>
          </p:cNvSpPr>
          <p:nvPr>
            <p:ph type="ftr" sz="quarter" idx="11"/>
          </p:nvPr>
        </p:nvSpPr>
        <p:spPr/>
        <p:txBody>
          <a:bodyPr/>
          <a:lstStyle>
            <a:lvl1pPr>
              <a:defRPr/>
            </a:lvl1pPr>
          </a:lstStyle>
          <a:p>
            <a:endParaRPr lang="ja-JP" altLang="ja-JP"/>
          </a:p>
        </p:txBody>
      </p:sp>
      <p:sp>
        <p:nvSpPr>
          <p:cNvPr id="6" name="スライド番号プレースホルダ 5"/>
          <p:cNvSpPr>
            <a:spLocks noGrp="1"/>
          </p:cNvSpPr>
          <p:nvPr>
            <p:ph type="sldNum" sz="quarter" idx="12"/>
          </p:nvPr>
        </p:nvSpPr>
        <p:spPr/>
        <p:txBody>
          <a:bodyPr/>
          <a:lstStyle>
            <a:lvl1pPr>
              <a:defRPr/>
            </a:lvl1pPr>
          </a:lstStyle>
          <a:p>
            <a:fld id="{7CC9EADC-B818-4248-9350-035AE7B5C2B9}" type="slidenum">
              <a:rPr lang="ja-JP" altLang="zh-CN"/>
              <a:pPr/>
              <a:t>&lt;#&gt;</a:t>
            </a:fld>
            <a:endParaRPr lang="ja-JP" altLang="zh-CN"/>
          </a:p>
        </p:txBody>
      </p:sp>
    </p:spTree>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2668588" y="1219200"/>
            <a:ext cx="2933700" cy="50831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5754688" y="1219200"/>
            <a:ext cx="2933700" cy="50831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 4"/>
          <p:cNvSpPr>
            <a:spLocks noGrp="1"/>
          </p:cNvSpPr>
          <p:nvPr>
            <p:ph type="dt" sz="half" idx="10"/>
          </p:nvPr>
        </p:nvSpPr>
        <p:spPr/>
        <p:txBody>
          <a:bodyPr/>
          <a:lstStyle>
            <a:lvl1pPr>
              <a:defRPr/>
            </a:lvl1pPr>
          </a:lstStyle>
          <a:p>
            <a:endParaRPr lang="ja-JP" altLang="zh-CN"/>
          </a:p>
        </p:txBody>
      </p:sp>
      <p:sp>
        <p:nvSpPr>
          <p:cNvPr id="6" name="フッター プレースホルダ 5"/>
          <p:cNvSpPr>
            <a:spLocks noGrp="1"/>
          </p:cNvSpPr>
          <p:nvPr>
            <p:ph type="ftr" sz="quarter" idx="11"/>
          </p:nvPr>
        </p:nvSpPr>
        <p:spPr/>
        <p:txBody>
          <a:bodyPr/>
          <a:lstStyle>
            <a:lvl1pPr>
              <a:defRPr/>
            </a:lvl1pPr>
          </a:lstStyle>
          <a:p>
            <a:endParaRPr lang="ja-JP" altLang="ja-JP"/>
          </a:p>
        </p:txBody>
      </p:sp>
      <p:sp>
        <p:nvSpPr>
          <p:cNvPr id="7" name="スライド番号プレースホルダ 6"/>
          <p:cNvSpPr>
            <a:spLocks noGrp="1"/>
          </p:cNvSpPr>
          <p:nvPr>
            <p:ph type="sldNum" sz="quarter" idx="12"/>
          </p:nvPr>
        </p:nvSpPr>
        <p:spPr/>
        <p:txBody>
          <a:bodyPr/>
          <a:lstStyle>
            <a:lvl1pPr>
              <a:defRPr/>
            </a:lvl1pPr>
          </a:lstStyle>
          <a:p>
            <a:fld id="{E3A8C273-E47F-4933-BFCB-D3723215D255}" type="slidenum">
              <a:rPr lang="ja-JP" altLang="zh-CN"/>
              <a:pPr/>
              <a:t>&lt;#&gt;</a:t>
            </a:fld>
            <a:endParaRPr lang="ja-JP" altLang="zh-CN"/>
          </a:p>
        </p:txBody>
      </p:sp>
    </p:spTree>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日付プレースホルダ 6"/>
          <p:cNvSpPr>
            <a:spLocks noGrp="1"/>
          </p:cNvSpPr>
          <p:nvPr>
            <p:ph type="dt" sz="half" idx="10"/>
          </p:nvPr>
        </p:nvSpPr>
        <p:spPr/>
        <p:txBody>
          <a:bodyPr/>
          <a:lstStyle>
            <a:lvl1pPr>
              <a:defRPr/>
            </a:lvl1pPr>
          </a:lstStyle>
          <a:p>
            <a:endParaRPr lang="ja-JP" altLang="zh-CN"/>
          </a:p>
        </p:txBody>
      </p:sp>
      <p:sp>
        <p:nvSpPr>
          <p:cNvPr id="8" name="フッター プレースホルダ 7"/>
          <p:cNvSpPr>
            <a:spLocks noGrp="1"/>
          </p:cNvSpPr>
          <p:nvPr>
            <p:ph type="ftr" sz="quarter" idx="11"/>
          </p:nvPr>
        </p:nvSpPr>
        <p:spPr/>
        <p:txBody>
          <a:bodyPr/>
          <a:lstStyle>
            <a:lvl1pPr>
              <a:defRPr/>
            </a:lvl1pPr>
          </a:lstStyle>
          <a:p>
            <a:endParaRPr lang="ja-JP" altLang="ja-JP"/>
          </a:p>
        </p:txBody>
      </p:sp>
      <p:sp>
        <p:nvSpPr>
          <p:cNvPr id="9" name="スライド番号プレースホルダ 8"/>
          <p:cNvSpPr>
            <a:spLocks noGrp="1"/>
          </p:cNvSpPr>
          <p:nvPr>
            <p:ph type="sldNum" sz="quarter" idx="12"/>
          </p:nvPr>
        </p:nvSpPr>
        <p:spPr/>
        <p:txBody>
          <a:bodyPr/>
          <a:lstStyle>
            <a:lvl1pPr>
              <a:defRPr/>
            </a:lvl1pPr>
          </a:lstStyle>
          <a:p>
            <a:fld id="{00721F48-66C5-4908-BC81-FC1A16D3032A}" type="slidenum">
              <a:rPr lang="ja-JP" altLang="zh-CN"/>
              <a:pPr/>
              <a:t>&lt;#&gt;</a:t>
            </a:fld>
            <a:endParaRPr lang="ja-JP" altLang="zh-CN"/>
          </a:p>
        </p:txBody>
      </p:sp>
    </p:spTree>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日付プレースホルダ 2"/>
          <p:cNvSpPr>
            <a:spLocks noGrp="1"/>
          </p:cNvSpPr>
          <p:nvPr>
            <p:ph type="dt" sz="half" idx="10"/>
          </p:nvPr>
        </p:nvSpPr>
        <p:spPr/>
        <p:txBody>
          <a:bodyPr/>
          <a:lstStyle>
            <a:lvl1pPr>
              <a:defRPr/>
            </a:lvl1pPr>
          </a:lstStyle>
          <a:p>
            <a:endParaRPr lang="ja-JP" altLang="zh-CN"/>
          </a:p>
        </p:txBody>
      </p:sp>
      <p:sp>
        <p:nvSpPr>
          <p:cNvPr id="4" name="フッター プレースホルダ 3"/>
          <p:cNvSpPr>
            <a:spLocks noGrp="1"/>
          </p:cNvSpPr>
          <p:nvPr>
            <p:ph type="ftr" sz="quarter" idx="11"/>
          </p:nvPr>
        </p:nvSpPr>
        <p:spPr/>
        <p:txBody>
          <a:bodyPr/>
          <a:lstStyle>
            <a:lvl1pPr>
              <a:defRPr/>
            </a:lvl1pPr>
          </a:lstStyle>
          <a:p>
            <a:endParaRPr lang="ja-JP" altLang="ja-JP"/>
          </a:p>
        </p:txBody>
      </p:sp>
      <p:sp>
        <p:nvSpPr>
          <p:cNvPr id="5" name="スライド番号プレースホルダ 4"/>
          <p:cNvSpPr>
            <a:spLocks noGrp="1"/>
          </p:cNvSpPr>
          <p:nvPr>
            <p:ph type="sldNum" sz="quarter" idx="12"/>
          </p:nvPr>
        </p:nvSpPr>
        <p:spPr/>
        <p:txBody>
          <a:bodyPr/>
          <a:lstStyle>
            <a:lvl1pPr>
              <a:defRPr/>
            </a:lvl1pPr>
          </a:lstStyle>
          <a:p>
            <a:fld id="{54CF1834-1AC9-4D9C-A902-86071CE2D3AB}" type="slidenum">
              <a:rPr lang="ja-JP" altLang="zh-CN"/>
              <a:pPr/>
              <a:t>&lt;#&gt;</a:t>
            </a:fld>
            <a:endParaRPr lang="ja-JP" altLang="zh-CN"/>
          </a:p>
        </p:txBody>
      </p:sp>
    </p:spTree>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lvl1pPr>
              <a:defRPr/>
            </a:lvl1pPr>
          </a:lstStyle>
          <a:p>
            <a:endParaRPr lang="ja-JP" altLang="zh-CN"/>
          </a:p>
        </p:txBody>
      </p:sp>
      <p:sp>
        <p:nvSpPr>
          <p:cNvPr id="3" name="フッター プレースホルダ 2"/>
          <p:cNvSpPr>
            <a:spLocks noGrp="1"/>
          </p:cNvSpPr>
          <p:nvPr>
            <p:ph type="ftr" sz="quarter" idx="11"/>
          </p:nvPr>
        </p:nvSpPr>
        <p:spPr/>
        <p:txBody>
          <a:bodyPr/>
          <a:lstStyle>
            <a:lvl1pPr>
              <a:defRPr/>
            </a:lvl1pPr>
          </a:lstStyle>
          <a:p>
            <a:endParaRPr lang="ja-JP" altLang="ja-JP"/>
          </a:p>
        </p:txBody>
      </p:sp>
      <p:sp>
        <p:nvSpPr>
          <p:cNvPr id="4" name="スライド番号プレースホルダ 3"/>
          <p:cNvSpPr>
            <a:spLocks noGrp="1"/>
          </p:cNvSpPr>
          <p:nvPr>
            <p:ph type="sldNum" sz="quarter" idx="12"/>
          </p:nvPr>
        </p:nvSpPr>
        <p:spPr/>
        <p:txBody>
          <a:bodyPr/>
          <a:lstStyle>
            <a:lvl1pPr>
              <a:defRPr/>
            </a:lvl1pPr>
          </a:lstStyle>
          <a:p>
            <a:fld id="{6C191F75-EAD4-45B7-98E3-04FD3F7445C2}" type="slidenum">
              <a:rPr lang="ja-JP" altLang="zh-CN"/>
              <a:pPr/>
              <a:t>&lt;#&gt;</a:t>
            </a:fld>
            <a:endParaRPr lang="ja-JP" altLang="zh-CN"/>
          </a:p>
        </p:txBody>
      </p:sp>
    </p:spTree>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日付プレースホルダ 4"/>
          <p:cNvSpPr>
            <a:spLocks noGrp="1"/>
          </p:cNvSpPr>
          <p:nvPr>
            <p:ph type="dt" sz="half" idx="10"/>
          </p:nvPr>
        </p:nvSpPr>
        <p:spPr/>
        <p:txBody>
          <a:bodyPr/>
          <a:lstStyle>
            <a:lvl1pPr>
              <a:defRPr/>
            </a:lvl1pPr>
          </a:lstStyle>
          <a:p>
            <a:endParaRPr lang="ja-JP" altLang="zh-CN"/>
          </a:p>
        </p:txBody>
      </p:sp>
      <p:sp>
        <p:nvSpPr>
          <p:cNvPr id="6" name="フッター プレースホルダ 5"/>
          <p:cNvSpPr>
            <a:spLocks noGrp="1"/>
          </p:cNvSpPr>
          <p:nvPr>
            <p:ph type="ftr" sz="quarter" idx="11"/>
          </p:nvPr>
        </p:nvSpPr>
        <p:spPr/>
        <p:txBody>
          <a:bodyPr/>
          <a:lstStyle>
            <a:lvl1pPr>
              <a:defRPr/>
            </a:lvl1pPr>
          </a:lstStyle>
          <a:p>
            <a:endParaRPr lang="ja-JP" altLang="ja-JP"/>
          </a:p>
        </p:txBody>
      </p:sp>
      <p:sp>
        <p:nvSpPr>
          <p:cNvPr id="7" name="スライド番号プレースホルダ 6"/>
          <p:cNvSpPr>
            <a:spLocks noGrp="1"/>
          </p:cNvSpPr>
          <p:nvPr>
            <p:ph type="sldNum" sz="quarter" idx="12"/>
          </p:nvPr>
        </p:nvSpPr>
        <p:spPr/>
        <p:txBody>
          <a:bodyPr/>
          <a:lstStyle>
            <a:lvl1pPr>
              <a:defRPr/>
            </a:lvl1pPr>
          </a:lstStyle>
          <a:p>
            <a:fld id="{B252C228-0FBD-4FD6-9B15-E5ED06608C37}" type="slidenum">
              <a:rPr lang="ja-JP" altLang="zh-CN"/>
              <a:pPr/>
              <a:t>&lt;#&gt;</a:t>
            </a:fld>
            <a:endParaRPr lang="ja-JP" altLang="zh-CN"/>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endParaRPr lang="ja-JP" altLang="zh-CN"/>
          </a:p>
        </p:txBody>
      </p:sp>
      <p:sp>
        <p:nvSpPr>
          <p:cNvPr id="5" name="フッター プレースホルダ 4"/>
          <p:cNvSpPr>
            <a:spLocks noGrp="1"/>
          </p:cNvSpPr>
          <p:nvPr>
            <p:ph type="ftr" sz="quarter" idx="11"/>
          </p:nvPr>
        </p:nvSpPr>
        <p:spPr/>
        <p:txBody>
          <a:bodyPr/>
          <a:lstStyle>
            <a:lvl1pPr>
              <a:defRPr/>
            </a:lvl1pPr>
          </a:lstStyle>
          <a:p>
            <a:endParaRPr lang="ja-JP" altLang="zh-CN"/>
          </a:p>
        </p:txBody>
      </p:sp>
      <p:sp>
        <p:nvSpPr>
          <p:cNvPr id="6" name="スライド番号プレースホルダ 5"/>
          <p:cNvSpPr>
            <a:spLocks noGrp="1"/>
          </p:cNvSpPr>
          <p:nvPr>
            <p:ph type="sldNum" sz="quarter" idx="12"/>
          </p:nvPr>
        </p:nvSpPr>
        <p:spPr/>
        <p:txBody>
          <a:bodyPr/>
          <a:lstStyle>
            <a:lvl1pPr>
              <a:defRPr/>
            </a:lvl1pPr>
          </a:lstStyle>
          <a:p>
            <a:fld id="{9DD62415-8E60-4628-9A6D-28D5DE364FA2}" type="slidenum">
              <a:rPr lang="ja-JP" altLang="zh-CN"/>
              <a:pPr/>
              <a:t>&lt;#&gt;</a:t>
            </a:fld>
            <a:endParaRPr lang="ja-JP" altLang="zh-CN"/>
          </a:p>
        </p:txBody>
      </p:sp>
    </p:spTree>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ja-JP" altLang="en-US"/>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日付プレースホルダ 4"/>
          <p:cNvSpPr>
            <a:spLocks noGrp="1"/>
          </p:cNvSpPr>
          <p:nvPr>
            <p:ph type="dt" sz="half" idx="10"/>
          </p:nvPr>
        </p:nvSpPr>
        <p:spPr/>
        <p:txBody>
          <a:bodyPr/>
          <a:lstStyle>
            <a:lvl1pPr>
              <a:defRPr/>
            </a:lvl1pPr>
          </a:lstStyle>
          <a:p>
            <a:endParaRPr lang="ja-JP" altLang="zh-CN"/>
          </a:p>
        </p:txBody>
      </p:sp>
      <p:sp>
        <p:nvSpPr>
          <p:cNvPr id="6" name="フッター プレースホルダ 5"/>
          <p:cNvSpPr>
            <a:spLocks noGrp="1"/>
          </p:cNvSpPr>
          <p:nvPr>
            <p:ph type="ftr" sz="quarter" idx="11"/>
          </p:nvPr>
        </p:nvSpPr>
        <p:spPr/>
        <p:txBody>
          <a:bodyPr/>
          <a:lstStyle>
            <a:lvl1pPr>
              <a:defRPr/>
            </a:lvl1pPr>
          </a:lstStyle>
          <a:p>
            <a:endParaRPr lang="ja-JP" altLang="ja-JP"/>
          </a:p>
        </p:txBody>
      </p:sp>
      <p:sp>
        <p:nvSpPr>
          <p:cNvPr id="7" name="スライド番号プレースホルダ 6"/>
          <p:cNvSpPr>
            <a:spLocks noGrp="1"/>
          </p:cNvSpPr>
          <p:nvPr>
            <p:ph type="sldNum" sz="quarter" idx="12"/>
          </p:nvPr>
        </p:nvSpPr>
        <p:spPr/>
        <p:txBody>
          <a:bodyPr/>
          <a:lstStyle>
            <a:lvl1pPr>
              <a:defRPr/>
            </a:lvl1pPr>
          </a:lstStyle>
          <a:p>
            <a:fld id="{ECE75B34-A139-430E-87E2-25C29A9422AB}" type="slidenum">
              <a:rPr lang="ja-JP" altLang="zh-CN"/>
              <a:pPr/>
              <a:t>&lt;#&gt;</a:t>
            </a:fld>
            <a:endParaRPr lang="ja-JP" altLang="zh-CN"/>
          </a:p>
        </p:txBody>
      </p:sp>
    </p:spTree>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endParaRPr lang="ja-JP" altLang="zh-CN"/>
          </a:p>
        </p:txBody>
      </p:sp>
      <p:sp>
        <p:nvSpPr>
          <p:cNvPr id="5" name="フッター プレースホルダ 4"/>
          <p:cNvSpPr>
            <a:spLocks noGrp="1"/>
          </p:cNvSpPr>
          <p:nvPr>
            <p:ph type="ftr" sz="quarter" idx="11"/>
          </p:nvPr>
        </p:nvSpPr>
        <p:spPr/>
        <p:txBody>
          <a:bodyPr/>
          <a:lstStyle>
            <a:lvl1pPr>
              <a:defRPr/>
            </a:lvl1pPr>
          </a:lstStyle>
          <a:p>
            <a:endParaRPr lang="ja-JP" altLang="ja-JP"/>
          </a:p>
        </p:txBody>
      </p:sp>
      <p:sp>
        <p:nvSpPr>
          <p:cNvPr id="6" name="スライド番号プレースホルダ 5"/>
          <p:cNvSpPr>
            <a:spLocks noGrp="1"/>
          </p:cNvSpPr>
          <p:nvPr>
            <p:ph type="sldNum" sz="quarter" idx="12"/>
          </p:nvPr>
        </p:nvSpPr>
        <p:spPr/>
        <p:txBody>
          <a:bodyPr/>
          <a:lstStyle>
            <a:lvl1pPr>
              <a:defRPr/>
            </a:lvl1pPr>
          </a:lstStyle>
          <a:p>
            <a:fld id="{0DB85832-D92C-47B8-9EBA-9BDF5EA0A0AA}" type="slidenum">
              <a:rPr lang="ja-JP" altLang="zh-CN"/>
              <a:pPr/>
              <a:t>&lt;#&gt;</a:t>
            </a:fld>
            <a:endParaRPr lang="ja-JP" altLang="zh-CN"/>
          </a:p>
        </p:txBody>
      </p:sp>
    </p:spTree>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726238" y="228600"/>
            <a:ext cx="1962150" cy="6073775"/>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838200" y="228600"/>
            <a:ext cx="5735638" cy="6073775"/>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endParaRPr lang="ja-JP" altLang="zh-CN"/>
          </a:p>
        </p:txBody>
      </p:sp>
      <p:sp>
        <p:nvSpPr>
          <p:cNvPr id="5" name="フッター プレースホルダ 4"/>
          <p:cNvSpPr>
            <a:spLocks noGrp="1"/>
          </p:cNvSpPr>
          <p:nvPr>
            <p:ph type="ftr" sz="quarter" idx="11"/>
          </p:nvPr>
        </p:nvSpPr>
        <p:spPr/>
        <p:txBody>
          <a:bodyPr/>
          <a:lstStyle>
            <a:lvl1pPr>
              <a:defRPr/>
            </a:lvl1pPr>
          </a:lstStyle>
          <a:p>
            <a:endParaRPr lang="ja-JP" altLang="ja-JP"/>
          </a:p>
        </p:txBody>
      </p:sp>
      <p:sp>
        <p:nvSpPr>
          <p:cNvPr id="6" name="スライド番号プレースホルダ 5"/>
          <p:cNvSpPr>
            <a:spLocks noGrp="1"/>
          </p:cNvSpPr>
          <p:nvPr>
            <p:ph type="sldNum" sz="quarter" idx="12"/>
          </p:nvPr>
        </p:nvSpPr>
        <p:spPr/>
        <p:txBody>
          <a:bodyPr/>
          <a:lstStyle>
            <a:lvl1pPr>
              <a:defRPr/>
            </a:lvl1pPr>
          </a:lstStyle>
          <a:p>
            <a:fld id="{098E08A0-BBAC-4CF6-A167-5A8B589103BD}" type="slidenum">
              <a:rPr lang="ja-JP" altLang="zh-CN"/>
              <a:pPr/>
              <a:t>&lt;#&gt;</a:t>
            </a:fld>
            <a:endParaRPr lang="ja-JP" altLang="zh-CN"/>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 テキストの書式設定</a:t>
            </a:r>
          </a:p>
        </p:txBody>
      </p:sp>
      <p:sp>
        <p:nvSpPr>
          <p:cNvPr id="4" name="日付プレースホルダ 3"/>
          <p:cNvSpPr>
            <a:spLocks noGrp="1"/>
          </p:cNvSpPr>
          <p:nvPr>
            <p:ph type="dt" sz="half" idx="10"/>
          </p:nvPr>
        </p:nvSpPr>
        <p:spPr/>
        <p:txBody>
          <a:bodyPr/>
          <a:lstStyle>
            <a:lvl1pPr>
              <a:defRPr/>
            </a:lvl1pPr>
          </a:lstStyle>
          <a:p>
            <a:endParaRPr lang="ja-JP" altLang="zh-CN"/>
          </a:p>
        </p:txBody>
      </p:sp>
      <p:sp>
        <p:nvSpPr>
          <p:cNvPr id="5" name="フッター プレースホルダ 4"/>
          <p:cNvSpPr>
            <a:spLocks noGrp="1"/>
          </p:cNvSpPr>
          <p:nvPr>
            <p:ph type="ftr" sz="quarter" idx="11"/>
          </p:nvPr>
        </p:nvSpPr>
        <p:spPr/>
        <p:txBody>
          <a:bodyPr/>
          <a:lstStyle>
            <a:lvl1pPr>
              <a:defRPr/>
            </a:lvl1pPr>
          </a:lstStyle>
          <a:p>
            <a:endParaRPr lang="ja-JP" altLang="zh-CN"/>
          </a:p>
        </p:txBody>
      </p:sp>
      <p:sp>
        <p:nvSpPr>
          <p:cNvPr id="6" name="スライド番号プレースホルダ 5"/>
          <p:cNvSpPr>
            <a:spLocks noGrp="1"/>
          </p:cNvSpPr>
          <p:nvPr>
            <p:ph type="sldNum" sz="quarter" idx="12"/>
          </p:nvPr>
        </p:nvSpPr>
        <p:spPr/>
        <p:txBody>
          <a:bodyPr/>
          <a:lstStyle>
            <a:lvl1pPr>
              <a:defRPr/>
            </a:lvl1pPr>
          </a:lstStyle>
          <a:p>
            <a:fld id="{195779F5-8E86-4734-A7AA-6C8B2A2BB888}" type="slidenum">
              <a:rPr lang="ja-JP" altLang="zh-CN"/>
              <a:pPr/>
              <a:t>&lt;#&gt;</a:t>
            </a:fld>
            <a:endParaRPr lang="ja-JP" altLang="zh-CN"/>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 4"/>
          <p:cNvSpPr>
            <a:spLocks noGrp="1"/>
          </p:cNvSpPr>
          <p:nvPr>
            <p:ph type="dt" sz="half" idx="10"/>
          </p:nvPr>
        </p:nvSpPr>
        <p:spPr/>
        <p:txBody>
          <a:bodyPr/>
          <a:lstStyle>
            <a:lvl1pPr>
              <a:defRPr/>
            </a:lvl1pPr>
          </a:lstStyle>
          <a:p>
            <a:endParaRPr lang="ja-JP" altLang="zh-CN"/>
          </a:p>
        </p:txBody>
      </p:sp>
      <p:sp>
        <p:nvSpPr>
          <p:cNvPr id="6" name="フッター プレースホルダ 5"/>
          <p:cNvSpPr>
            <a:spLocks noGrp="1"/>
          </p:cNvSpPr>
          <p:nvPr>
            <p:ph type="ftr" sz="quarter" idx="11"/>
          </p:nvPr>
        </p:nvSpPr>
        <p:spPr/>
        <p:txBody>
          <a:bodyPr/>
          <a:lstStyle>
            <a:lvl1pPr>
              <a:defRPr/>
            </a:lvl1pPr>
          </a:lstStyle>
          <a:p>
            <a:endParaRPr lang="ja-JP" altLang="zh-CN"/>
          </a:p>
        </p:txBody>
      </p:sp>
      <p:sp>
        <p:nvSpPr>
          <p:cNvPr id="7" name="スライド番号プレースホルダ 6"/>
          <p:cNvSpPr>
            <a:spLocks noGrp="1"/>
          </p:cNvSpPr>
          <p:nvPr>
            <p:ph type="sldNum" sz="quarter" idx="12"/>
          </p:nvPr>
        </p:nvSpPr>
        <p:spPr/>
        <p:txBody>
          <a:bodyPr/>
          <a:lstStyle>
            <a:lvl1pPr>
              <a:defRPr/>
            </a:lvl1pPr>
          </a:lstStyle>
          <a:p>
            <a:fld id="{90A6A6B7-31A8-4DFC-B9D5-8B0A403F02EA}" type="slidenum">
              <a:rPr lang="ja-JP" altLang="zh-CN"/>
              <a:pPr/>
              <a:t>&lt;#&gt;</a:t>
            </a:fld>
            <a:endParaRPr lang="ja-JP" altLang="zh-CN"/>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日付プレースホルダ 6"/>
          <p:cNvSpPr>
            <a:spLocks noGrp="1"/>
          </p:cNvSpPr>
          <p:nvPr>
            <p:ph type="dt" sz="half" idx="10"/>
          </p:nvPr>
        </p:nvSpPr>
        <p:spPr/>
        <p:txBody>
          <a:bodyPr/>
          <a:lstStyle>
            <a:lvl1pPr>
              <a:defRPr/>
            </a:lvl1pPr>
          </a:lstStyle>
          <a:p>
            <a:endParaRPr lang="ja-JP" altLang="zh-CN"/>
          </a:p>
        </p:txBody>
      </p:sp>
      <p:sp>
        <p:nvSpPr>
          <p:cNvPr id="8" name="フッター プレースホルダ 7"/>
          <p:cNvSpPr>
            <a:spLocks noGrp="1"/>
          </p:cNvSpPr>
          <p:nvPr>
            <p:ph type="ftr" sz="quarter" idx="11"/>
          </p:nvPr>
        </p:nvSpPr>
        <p:spPr/>
        <p:txBody>
          <a:bodyPr/>
          <a:lstStyle>
            <a:lvl1pPr>
              <a:defRPr/>
            </a:lvl1pPr>
          </a:lstStyle>
          <a:p>
            <a:endParaRPr lang="ja-JP" altLang="zh-CN"/>
          </a:p>
        </p:txBody>
      </p:sp>
      <p:sp>
        <p:nvSpPr>
          <p:cNvPr id="9" name="スライド番号プレースホルダ 8"/>
          <p:cNvSpPr>
            <a:spLocks noGrp="1"/>
          </p:cNvSpPr>
          <p:nvPr>
            <p:ph type="sldNum" sz="quarter" idx="12"/>
          </p:nvPr>
        </p:nvSpPr>
        <p:spPr/>
        <p:txBody>
          <a:bodyPr/>
          <a:lstStyle>
            <a:lvl1pPr>
              <a:defRPr/>
            </a:lvl1pPr>
          </a:lstStyle>
          <a:p>
            <a:fld id="{CFA89A15-95C6-448F-808F-102DDE164A5B}" type="slidenum">
              <a:rPr lang="ja-JP" altLang="zh-CN"/>
              <a:pPr/>
              <a:t>&lt;#&gt;</a:t>
            </a:fld>
            <a:endParaRPr lang="ja-JP" altLang="zh-CN"/>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日付プレースホルダ 2"/>
          <p:cNvSpPr>
            <a:spLocks noGrp="1"/>
          </p:cNvSpPr>
          <p:nvPr>
            <p:ph type="dt" sz="half" idx="10"/>
          </p:nvPr>
        </p:nvSpPr>
        <p:spPr/>
        <p:txBody>
          <a:bodyPr/>
          <a:lstStyle>
            <a:lvl1pPr>
              <a:defRPr/>
            </a:lvl1pPr>
          </a:lstStyle>
          <a:p>
            <a:endParaRPr lang="ja-JP" altLang="zh-CN"/>
          </a:p>
        </p:txBody>
      </p:sp>
      <p:sp>
        <p:nvSpPr>
          <p:cNvPr id="4" name="フッター プレースホルダ 3"/>
          <p:cNvSpPr>
            <a:spLocks noGrp="1"/>
          </p:cNvSpPr>
          <p:nvPr>
            <p:ph type="ftr" sz="quarter" idx="11"/>
          </p:nvPr>
        </p:nvSpPr>
        <p:spPr/>
        <p:txBody>
          <a:bodyPr/>
          <a:lstStyle>
            <a:lvl1pPr>
              <a:defRPr/>
            </a:lvl1pPr>
          </a:lstStyle>
          <a:p>
            <a:endParaRPr lang="ja-JP" altLang="zh-CN"/>
          </a:p>
        </p:txBody>
      </p:sp>
      <p:sp>
        <p:nvSpPr>
          <p:cNvPr id="5" name="スライド番号プレースホルダ 4"/>
          <p:cNvSpPr>
            <a:spLocks noGrp="1"/>
          </p:cNvSpPr>
          <p:nvPr>
            <p:ph type="sldNum" sz="quarter" idx="12"/>
          </p:nvPr>
        </p:nvSpPr>
        <p:spPr/>
        <p:txBody>
          <a:bodyPr/>
          <a:lstStyle>
            <a:lvl1pPr>
              <a:defRPr/>
            </a:lvl1pPr>
          </a:lstStyle>
          <a:p>
            <a:fld id="{53C1755C-62C2-43B2-832C-0E2575414E62}" type="slidenum">
              <a:rPr lang="ja-JP" altLang="zh-CN"/>
              <a:pPr/>
              <a:t>&lt;#&gt;</a:t>
            </a:fld>
            <a:endParaRPr lang="ja-JP" altLang="zh-CN"/>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lvl1pPr>
              <a:defRPr/>
            </a:lvl1pPr>
          </a:lstStyle>
          <a:p>
            <a:endParaRPr lang="ja-JP" altLang="zh-CN"/>
          </a:p>
        </p:txBody>
      </p:sp>
      <p:sp>
        <p:nvSpPr>
          <p:cNvPr id="3" name="フッター プレースホルダ 2"/>
          <p:cNvSpPr>
            <a:spLocks noGrp="1"/>
          </p:cNvSpPr>
          <p:nvPr>
            <p:ph type="ftr" sz="quarter" idx="11"/>
          </p:nvPr>
        </p:nvSpPr>
        <p:spPr/>
        <p:txBody>
          <a:bodyPr/>
          <a:lstStyle>
            <a:lvl1pPr>
              <a:defRPr/>
            </a:lvl1pPr>
          </a:lstStyle>
          <a:p>
            <a:endParaRPr lang="ja-JP" altLang="zh-CN"/>
          </a:p>
        </p:txBody>
      </p:sp>
      <p:sp>
        <p:nvSpPr>
          <p:cNvPr id="4" name="スライド番号プレースホルダ 3"/>
          <p:cNvSpPr>
            <a:spLocks noGrp="1"/>
          </p:cNvSpPr>
          <p:nvPr>
            <p:ph type="sldNum" sz="quarter" idx="12"/>
          </p:nvPr>
        </p:nvSpPr>
        <p:spPr/>
        <p:txBody>
          <a:bodyPr/>
          <a:lstStyle>
            <a:lvl1pPr>
              <a:defRPr/>
            </a:lvl1pPr>
          </a:lstStyle>
          <a:p>
            <a:fld id="{956A2EFD-B24B-4EB4-A3A5-1F1B37DE1F5F}" type="slidenum">
              <a:rPr lang="ja-JP" altLang="zh-CN"/>
              <a:pPr/>
              <a:t>&lt;#&gt;</a:t>
            </a:fld>
            <a:endParaRPr lang="ja-JP" altLang="zh-CN"/>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日付プレースホルダ 4"/>
          <p:cNvSpPr>
            <a:spLocks noGrp="1"/>
          </p:cNvSpPr>
          <p:nvPr>
            <p:ph type="dt" sz="half" idx="10"/>
          </p:nvPr>
        </p:nvSpPr>
        <p:spPr/>
        <p:txBody>
          <a:bodyPr/>
          <a:lstStyle>
            <a:lvl1pPr>
              <a:defRPr/>
            </a:lvl1pPr>
          </a:lstStyle>
          <a:p>
            <a:endParaRPr lang="ja-JP" altLang="zh-CN"/>
          </a:p>
        </p:txBody>
      </p:sp>
      <p:sp>
        <p:nvSpPr>
          <p:cNvPr id="6" name="フッター プレースホルダ 5"/>
          <p:cNvSpPr>
            <a:spLocks noGrp="1"/>
          </p:cNvSpPr>
          <p:nvPr>
            <p:ph type="ftr" sz="quarter" idx="11"/>
          </p:nvPr>
        </p:nvSpPr>
        <p:spPr/>
        <p:txBody>
          <a:bodyPr/>
          <a:lstStyle>
            <a:lvl1pPr>
              <a:defRPr/>
            </a:lvl1pPr>
          </a:lstStyle>
          <a:p>
            <a:endParaRPr lang="ja-JP" altLang="zh-CN"/>
          </a:p>
        </p:txBody>
      </p:sp>
      <p:sp>
        <p:nvSpPr>
          <p:cNvPr id="7" name="スライド番号プレースホルダ 6"/>
          <p:cNvSpPr>
            <a:spLocks noGrp="1"/>
          </p:cNvSpPr>
          <p:nvPr>
            <p:ph type="sldNum" sz="quarter" idx="12"/>
          </p:nvPr>
        </p:nvSpPr>
        <p:spPr/>
        <p:txBody>
          <a:bodyPr/>
          <a:lstStyle>
            <a:lvl1pPr>
              <a:defRPr/>
            </a:lvl1pPr>
          </a:lstStyle>
          <a:p>
            <a:fld id="{C54A0F89-D2D6-4FAF-9FA1-2F7EB93115C7}" type="slidenum">
              <a:rPr lang="ja-JP" altLang="zh-CN"/>
              <a:pPr/>
              <a:t>&lt;#&gt;</a:t>
            </a:fld>
            <a:endParaRPr lang="ja-JP" altLang="zh-CN"/>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ja-JP" altLang="en-US"/>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日付プレースホルダ 4"/>
          <p:cNvSpPr>
            <a:spLocks noGrp="1"/>
          </p:cNvSpPr>
          <p:nvPr>
            <p:ph type="dt" sz="half" idx="10"/>
          </p:nvPr>
        </p:nvSpPr>
        <p:spPr/>
        <p:txBody>
          <a:bodyPr/>
          <a:lstStyle>
            <a:lvl1pPr>
              <a:defRPr/>
            </a:lvl1pPr>
          </a:lstStyle>
          <a:p>
            <a:endParaRPr lang="ja-JP" altLang="zh-CN"/>
          </a:p>
        </p:txBody>
      </p:sp>
      <p:sp>
        <p:nvSpPr>
          <p:cNvPr id="6" name="フッター プレースホルダ 5"/>
          <p:cNvSpPr>
            <a:spLocks noGrp="1"/>
          </p:cNvSpPr>
          <p:nvPr>
            <p:ph type="ftr" sz="quarter" idx="11"/>
          </p:nvPr>
        </p:nvSpPr>
        <p:spPr/>
        <p:txBody>
          <a:bodyPr/>
          <a:lstStyle>
            <a:lvl1pPr>
              <a:defRPr/>
            </a:lvl1pPr>
          </a:lstStyle>
          <a:p>
            <a:endParaRPr lang="ja-JP" altLang="zh-CN"/>
          </a:p>
        </p:txBody>
      </p:sp>
      <p:sp>
        <p:nvSpPr>
          <p:cNvPr id="7" name="スライド番号プレースホルダ 6"/>
          <p:cNvSpPr>
            <a:spLocks noGrp="1"/>
          </p:cNvSpPr>
          <p:nvPr>
            <p:ph type="sldNum" sz="quarter" idx="12"/>
          </p:nvPr>
        </p:nvSpPr>
        <p:spPr/>
        <p:txBody>
          <a:bodyPr/>
          <a:lstStyle>
            <a:lvl1pPr>
              <a:defRPr/>
            </a:lvl1pPr>
          </a:lstStyle>
          <a:p>
            <a:fld id="{D83150AE-BBA1-4333-BBE8-024C586F64E8}" type="slidenum">
              <a:rPr lang="ja-JP" altLang="zh-CN"/>
              <a:pPr/>
              <a:t>&lt;#&gt;</a:t>
            </a:fld>
            <a:endParaRPr lang="ja-JP" altLang="zh-CN"/>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zh-CN" smtClean="0"/>
              <a:t>マスタ 　タイトルの書式設定</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zh-CN" smtClean="0"/>
              <a:t>マスタ　テキストの書式設定</a:t>
            </a:r>
          </a:p>
          <a:p>
            <a:pPr lvl="1"/>
            <a:r>
              <a:rPr lang="zh-CN" smtClean="0"/>
              <a:t>第</a:t>
            </a:r>
            <a:r>
              <a:rPr lang="ja-JP" altLang="zh-CN" smtClean="0"/>
              <a:t>2</a:t>
            </a:r>
            <a:r>
              <a:rPr lang="zh-CN" smtClean="0"/>
              <a:t>レベル</a:t>
            </a:r>
          </a:p>
          <a:p>
            <a:pPr lvl="2"/>
            <a:r>
              <a:rPr lang="zh-CN" smtClean="0"/>
              <a:t>第</a:t>
            </a:r>
            <a:r>
              <a:rPr lang="ja-JP" altLang="zh-CN" smtClean="0"/>
              <a:t>3</a:t>
            </a:r>
            <a:r>
              <a:rPr lang="zh-CN" smtClean="0"/>
              <a:t>レベル</a:t>
            </a:r>
          </a:p>
          <a:p>
            <a:pPr lvl="3"/>
            <a:r>
              <a:rPr lang="zh-CN" smtClean="0"/>
              <a:t>第</a:t>
            </a:r>
            <a:r>
              <a:rPr lang="ja-JP" altLang="zh-CN" smtClean="0"/>
              <a:t>4</a:t>
            </a:r>
            <a:r>
              <a:rPr lang="zh-CN" smtClean="0"/>
              <a:t>レベル</a:t>
            </a:r>
          </a:p>
          <a:p>
            <a:pPr lvl="4"/>
            <a:r>
              <a:rPr lang="zh-CN" smtClean="0"/>
              <a:t>第</a:t>
            </a:r>
            <a:r>
              <a:rPr lang="ja-JP" altLang="zh-CN" smtClean="0"/>
              <a:t>5</a:t>
            </a:r>
            <a:r>
              <a:rPr lang="zh-CN" smtClean="0"/>
              <a:t>レベル</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mn-ea"/>
              </a:defRPr>
            </a:lvl1pPr>
          </a:lstStyle>
          <a:p>
            <a:endParaRPr lang="ja-JP" altLang="zh-CN"/>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ea"/>
              </a:defRPr>
            </a:lvl1pPr>
          </a:lstStyle>
          <a:p>
            <a:endParaRPr lang="ja-JP" altLang="zh-CN"/>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mn-ea"/>
              </a:defRPr>
            </a:lvl1pPr>
          </a:lstStyle>
          <a:p>
            <a:fld id="{B82524CF-9875-45EC-B209-79828295E034}" type="slidenum">
              <a:rPr lang="ja-JP" altLang="zh-CN"/>
              <a:pPr/>
              <a:t>&lt;#&gt;</a:t>
            </a:fld>
            <a:endParaRPr lang="ja-JP" altLang="zh-CN"/>
          </a:p>
        </p:txBody>
      </p:sp>
    </p:spTree>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Lst>
  <p:transition>
    <p:fade/>
  </p:transition>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itchFamily="34" charset="0"/>
          <a:ea typeface="ＭＳ Ｐゴシック" pitchFamily="50" charset="-128"/>
        </a:defRPr>
      </a:lvl2pPr>
      <a:lvl3pPr algn="ctr" rtl="0" fontAlgn="base">
        <a:spcBef>
          <a:spcPct val="0"/>
        </a:spcBef>
        <a:spcAft>
          <a:spcPct val="0"/>
        </a:spcAft>
        <a:defRPr sz="4400">
          <a:solidFill>
            <a:schemeClr val="tx2"/>
          </a:solidFill>
          <a:latin typeface="Arial" pitchFamily="34" charset="0"/>
          <a:ea typeface="ＭＳ Ｐゴシック" pitchFamily="50" charset="-128"/>
        </a:defRPr>
      </a:lvl3pPr>
      <a:lvl4pPr algn="ctr" rtl="0" fontAlgn="base">
        <a:spcBef>
          <a:spcPct val="0"/>
        </a:spcBef>
        <a:spcAft>
          <a:spcPct val="0"/>
        </a:spcAft>
        <a:defRPr sz="4400">
          <a:solidFill>
            <a:schemeClr val="tx2"/>
          </a:solidFill>
          <a:latin typeface="Arial" pitchFamily="34" charset="0"/>
          <a:ea typeface="ＭＳ Ｐゴシック" pitchFamily="50" charset="-128"/>
        </a:defRPr>
      </a:lvl4pPr>
      <a:lvl5pPr algn="ctr" rtl="0" fontAlgn="base">
        <a:spcBef>
          <a:spcPct val="0"/>
        </a:spcBef>
        <a:spcAft>
          <a:spcPct val="0"/>
        </a:spcAft>
        <a:defRPr sz="4400">
          <a:solidFill>
            <a:schemeClr val="tx2"/>
          </a:solidFill>
          <a:latin typeface="Arial" pitchFamily="34" charset="0"/>
          <a:ea typeface="ＭＳ Ｐゴシック" pitchFamily="50" charset="-128"/>
        </a:defRPr>
      </a:lvl5pPr>
      <a:lvl6pPr marL="457200" algn="ctr" rtl="0" fontAlgn="base">
        <a:spcBef>
          <a:spcPct val="0"/>
        </a:spcBef>
        <a:spcAft>
          <a:spcPct val="0"/>
        </a:spcAft>
        <a:defRPr sz="4400">
          <a:solidFill>
            <a:schemeClr val="tx2"/>
          </a:solidFill>
          <a:latin typeface="Arial" pitchFamily="34" charset="0"/>
          <a:ea typeface="ＭＳ Ｐゴシック" pitchFamily="50" charset="-128"/>
        </a:defRPr>
      </a:lvl6pPr>
      <a:lvl7pPr marL="914400" algn="ctr" rtl="0" fontAlgn="base">
        <a:spcBef>
          <a:spcPct val="0"/>
        </a:spcBef>
        <a:spcAft>
          <a:spcPct val="0"/>
        </a:spcAft>
        <a:defRPr sz="4400">
          <a:solidFill>
            <a:schemeClr val="tx2"/>
          </a:solidFill>
          <a:latin typeface="Arial" pitchFamily="34" charset="0"/>
          <a:ea typeface="ＭＳ Ｐゴシック" pitchFamily="50" charset="-128"/>
        </a:defRPr>
      </a:lvl7pPr>
      <a:lvl8pPr marL="1371600" algn="ctr" rtl="0" fontAlgn="base">
        <a:spcBef>
          <a:spcPct val="0"/>
        </a:spcBef>
        <a:spcAft>
          <a:spcPct val="0"/>
        </a:spcAft>
        <a:defRPr sz="4400">
          <a:solidFill>
            <a:schemeClr val="tx2"/>
          </a:solidFill>
          <a:latin typeface="Arial" pitchFamily="34" charset="0"/>
          <a:ea typeface="ＭＳ Ｐゴシック" pitchFamily="50" charset="-128"/>
        </a:defRPr>
      </a:lvl8pPr>
      <a:lvl9pPr marL="1828800" algn="ctr" rtl="0" fontAlgn="base">
        <a:spcBef>
          <a:spcPct val="0"/>
        </a:spcBef>
        <a:spcAft>
          <a:spcPct val="0"/>
        </a:spcAft>
        <a:defRPr sz="4400">
          <a:solidFill>
            <a:schemeClr val="tx2"/>
          </a:solidFill>
          <a:latin typeface="Arial" pitchFamily="34" charset="0"/>
          <a:ea typeface="ＭＳ Ｐゴシック" pitchFamily="50" charset="-128"/>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ea typeface="+mn-ea"/>
        </a:defRPr>
      </a:lvl2pPr>
      <a:lvl3pPr marL="1143000" indent="-228600" algn="l" rtl="0" fontAlgn="base">
        <a:spcBef>
          <a:spcPct val="20000"/>
        </a:spcBef>
        <a:spcAft>
          <a:spcPct val="0"/>
        </a:spcAft>
        <a:buChar char="•"/>
        <a:defRPr sz="2400">
          <a:solidFill>
            <a:schemeClr val="tx1"/>
          </a:solidFill>
          <a:latin typeface="+mn-lt"/>
          <a:ea typeface="+mn-ea"/>
        </a:defRPr>
      </a:lvl3pPr>
      <a:lvl4pPr marL="1600200" indent="-228600" algn="l" rtl="0" fontAlgn="base">
        <a:spcBef>
          <a:spcPct val="20000"/>
        </a:spcBef>
        <a:spcAft>
          <a:spcPct val="0"/>
        </a:spcAft>
        <a:buChar char="–"/>
        <a:defRPr sz="2000">
          <a:solidFill>
            <a:schemeClr val="tx1"/>
          </a:solidFill>
          <a:latin typeface="+mn-lt"/>
          <a:ea typeface="+mn-ea"/>
        </a:defRPr>
      </a:lvl4pPr>
      <a:lvl5pPr marL="2057400" indent="-228600" algn="l" rtl="0" fontAlgn="base">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auto">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3074" name="Rectangle 10"/>
          <p:cNvSpPr>
            <a:spLocks noChangeArrowheads="1"/>
          </p:cNvSpPr>
          <p:nvPr/>
        </p:nvSpPr>
        <p:spPr bwMode="auto">
          <a:xfrm>
            <a:off x="0" y="0"/>
            <a:ext cx="9144000" cy="6858000"/>
          </a:xfrm>
          <a:prstGeom prst="rect">
            <a:avLst/>
          </a:prstGeom>
          <a:noFill/>
          <a:ln w="9525">
            <a:noFill/>
            <a:miter lim="800000"/>
            <a:headEnd/>
            <a:tailEnd/>
          </a:ln>
        </p:spPr>
        <p:txBody>
          <a:bodyPr wrap="none"/>
          <a:lstStyle/>
          <a:p>
            <a:pPr algn="ctr"/>
            <a:endParaRPr lang="ja-JP" altLang="ja-JP" sz="1400">
              <a:solidFill>
                <a:srgbClr val="969696"/>
              </a:solidFill>
              <a:latin typeface="ＭＳ Ｐゴシック" pitchFamily="50" charset="-128"/>
            </a:endParaRPr>
          </a:p>
        </p:txBody>
      </p:sp>
      <p:sp>
        <p:nvSpPr>
          <p:cNvPr id="3075" name="标题占位符 1"/>
          <p:cNvSpPr>
            <a:spLocks noGrp="1" noChangeArrowheads="1"/>
          </p:cNvSpPr>
          <p:nvPr>
            <p:ph type="title"/>
          </p:nvPr>
        </p:nvSpPr>
        <p:spPr bwMode="auto">
          <a:xfrm>
            <a:off x="838200" y="228600"/>
            <a:ext cx="7848600" cy="73501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CN" smtClean="0"/>
              <a:t>マスタ　 タイトルの書式設定</a:t>
            </a:r>
          </a:p>
        </p:txBody>
      </p:sp>
      <p:sp>
        <p:nvSpPr>
          <p:cNvPr id="3076" name="文本占位符 2"/>
          <p:cNvSpPr>
            <a:spLocks noGrp="1" noChangeArrowheads="1"/>
          </p:cNvSpPr>
          <p:nvPr>
            <p:ph type="body" idx="1"/>
          </p:nvPr>
        </p:nvSpPr>
        <p:spPr bwMode="auto">
          <a:xfrm>
            <a:off x="2668588" y="1219200"/>
            <a:ext cx="6019800" cy="50831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CN" smtClean="0"/>
              <a:t>マスタ　テキストの書式設定</a:t>
            </a:r>
          </a:p>
          <a:p>
            <a:pPr lvl="1"/>
            <a:r>
              <a:rPr lang="zh-CN" smtClean="0"/>
              <a:t>第</a:t>
            </a:r>
            <a:r>
              <a:rPr lang="ja-JP" altLang="zh-CN" smtClean="0"/>
              <a:t>2</a:t>
            </a:r>
            <a:r>
              <a:rPr lang="zh-CN" smtClean="0"/>
              <a:t>レベル</a:t>
            </a:r>
          </a:p>
          <a:p>
            <a:pPr lvl="2"/>
            <a:r>
              <a:rPr lang="zh-CN" smtClean="0"/>
              <a:t>第</a:t>
            </a:r>
            <a:r>
              <a:rPr lang="ja-JP" altLang="zh-CN" smtClean="0"/>
              <a:t>3</a:t>
            </a:r>
            <a:r>
              <a:rPr lang="zh-CN" smtClean="0"/>
              <a:t>レベル</a:t>
            </a:r>
          </a:p>
          <a:p>
            <a:pPr lvl="3"/>
            <a:r>
              <a:rPr lang="zh-CN" smtClean="0"/>
              <a:t>第</a:t>
            </a:r>
            <a:r>
              <a:rPr lang="ja-JP" altLang="zh-CN" smtClean="0"/>
              <a:t>4</a:t>
            </a:r>
            <a:r>
              <a:rPr lang="zh-CN" smtClean="0"/>
              <a:t>レベル</a:t>
            </a:r>
          </a:p>
          <a:p>
            <a:pPr lvl="4"/>
            <a:r>
              <a:rPr lang="zh-CN" smtClean="0"/>
              <a:t>第</a:t>
            </a:r>
            <a:r>
              <a:rPr lang="ja-JP" altLang="zh-CN" smtClean="0"/>
              <a:t>5</a:t>
            </a:r>
            <a:r>
              <a:rPr lang="zh-CN" smtClean="0"/>
              <a:t>レベル</a:t>
            </a:r>
          </a:p>
        </p:txBody>
      </p:sp>
      <p:sp>
        <p:nvSpPr>
          <p:cNvPr id="3077" name="日期占位符 3"/>
          <p:cNvSpPr>
            <a:spLocks noGrp="1" noChangeArrowheads="1"/>
          </p:cNvSpPr>
          <p:nvPr>
            <p:ph type="dt" sz="half" idx="2"/>
          </p:nvPr>
        </p:nvSpPr>
        <p:spPr bwMode="auto">
          <a:xfrm>
            <a:off x="457200" y="6356350"/>
            <a:ext cx="2133600" cy="3651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defRPr sz="1200">
                <a:solidFill>
                  <a:srgbClr val="898989"/>
                </a:solidFill>
                <a:latin typeface="+mn-ea"/>
              </a:defRPr>
            </a:lvl1pPr>
          </a:lstStyle>
          <a:p>
            <a:endParaRPr lang="ja-JP" altLang="zh-CN"/>
          </a:p>
        </p:txBody>
      </p:sp>
      <p:sp>
        <p:nvSpPr>
          <p:cNvPr id="3078" name="页脚占位符 4"/>
          <p:cNvSpPr>
            <a:spLocks noGrp="1" noChangeArrowheads="1"/>
          </p:cNvSpPr>
          <p:nvPr>
            <p:ph type="ftr" sz="quarter" idx="3"/>
          </p:nvPr>
        </p:nvSpPr>
        <p:spPr bwMode="auto">
          <a:xfrm>
            <a:off x="3124200" y="6356350"/>
            <a:ext cx="2895600" cy="3651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a:defRPr sz="1200">
                <a:solidFill>
                  <a:srgbClr val="898989"/>
                </a:solidFill>
                <a:latin typeface="+mn-ea"/>
              </a:defRPr>
            </a:lvl1pPr>
          </a:lstStyle>
          <a:p>
            <a:endParaRPr lang="ja-JP" altLang="ja-JP"/>
          </a:p>
        </p:txBody>
      </p:sp>
      <p:sp>
        <p:nvSpPr>
          <p:cNvPr id="3079" name="灯片编号占位符 5"/>
          <p:cNvSpPr>
            <a:spLocks noGrp="1" noChangeArrowheads="1"/>
          </p:cNvSpPr>
          <p:nvPr>
            <p:ph type="sldNum" sz="quarter" idx="4"/>
          </p:nvPr>
        </p:nvSpPr>
        <p:spPr bwMode="auto">
          <a:xfrm>
            <a:off x="6553200" y="6356350"/>
            <a:ext cx="2133600" cy="3651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r">
              <a:defRPr sz="1200">
                <a:solidFill>
                  <a:srgbClr val="898989"/>
                </a:solidFill>
                <a:latin typeface="+mn-ea"/>
              </a:defRPr>
            </a:lvl1pPr>
          </a:lstStyle>
          <a:p>
            <a:fld id="{D470E75E-D43B-4654-84D6-F19E11623BBA}" type="slidenum">
              <a:rPr lang="ja-JP" altLang="zh-CN"/>
              <a:pPr/>
              <a:t>&lt;#&gt;</a:t>
            </a:fld>
            <a:endParaRPr lang="ja-JP" altLang="zh-CN"/>
          </a:p>
        </p:txBody>
      </p:sp>
    </p:spTree>
  </p:cSld>
  <p:clrMap bg1="lt1" tx1="dk1" bg2="lt2" tx2="dk2" accent1="accent1" accent2="accent2" accent3="accent3" accent4="accent4" accent5="accent5" accent6="accent6" hlink="hlink" folHlink="folHlink"/>
  <p:sldLayoutIdLst>
    <p:sldLayoutId id="2147483651"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ransition>
    <p:fade/>
  </p:transition>
  <p:txStyles>
    <p:titleStyle>
      <a:lvl1pPr algn="l" rtl="0" fontAlgn="base">
        <a:spcBef>
          <a:spcPct val="0"/>
        </a:spcBef>
        <a:spcAft>
          <a:spcPct val="0"/>
        </a:spcAft>
        <a:defRPr sz="2800" b="1">
          <a:solidFill>
            <a:schemeClr val="tx2"/>
          </a:solidFill>
          <a:latin typeface="+mj-lt"/>
          <a:ea typeface="+mj-ea"/>
          <a:cs typeface="+mj-cs"/>
        </a:defRPr>
      </a:lvl1pPr>
      <a:lvl2pPr algn="l" rtl="0" fontAlgn="base">
        <a:spcBef>
          <a:spcPct val="0"/>
        </a:spcBef>
        <a:spcAft>
          <a:spcPct val="0"/>
        </a:spcAft>
        <a:defRPr sz="2800" b="1">
          <a:solidFill>
            <a:schemeClr val="tx2"/>
          </a:solidFill>
          <a:latin typeface="Arial" pitchFamily="34" charset="0"/>
          <a:ea typeface="ＭＳ Ｐゴシック" pitchFamily="50" charset="-128"/>
        </a:defRPr>
      </a:lvl2pPr>
      <a:lvl3pPr algn="l" rtl="0" fontAlgn="base">
        <a:spcBef>
          <a:spcPct val="0"/>
        </a:spcBef>
        <a:spcAft>
          <a:spcPct val="0"/>
        </a:spcAft>
        <a:defRPr sz="2800" b="1">
          <a:solidFill>
            <a:schemeClr val="tx2"/>
          </a:solidFill>
          <a:latin typeface="Arial" pitchFamily="34" charset="0"/>
          <a:ea typeface="ＭＳ Ｐゴシック" pitchFamily="50" charset="-128"/>
        </a:defRPr>
      </a:lvl3pPr>
      <a:lvl4pPr algn="l" rtl="0" fontAlgn="base">
        <a:spcBef>
          <a:spcPct val="0"/>
        </a:spcBef>
        <a:spcAft>
          <a:spcPct val="0"/>
        </a:spcAft>
        <a:defRPr sz="2800" b="1">
          <a:solidFill>
            <a:schemeClr val="tx2"/>
          </a:solidFill>
          <a:latin typeface="Arial" pitchFamily="34" charset="0"/>
          <a:ea typeface="ＭＳ Ｐゴシック" pitchFamily="50" charset="-128"/>
        </a:defRPr>
      </a:lvl4pPr>
      <a:lvl5pPr algn="l" rtl="0" fontAlgn="base">
        <a:spcBef>
          <a:spcPct val="0"/>
        </a:spcBef>
        <a:spcAft>
          <a:spcPct val="0"/>
        </a:spcAft>
        <a:defRPr sz="2800" b="1">
          <a:solidFill>
            <a:schemeClr val="tx2"/>
          </a:solidFill>
          <a:latin typeface="Arial" pitchFamily="34" charset="0"/>
          <a:ea typeface="ＭＳ Ｐゴシック" pitchFamily="50" charset="-128"/>
        </a:defRPr>
      </a:lvl5pPr>
      <a:lvl6pPr marL="457200" algn="l" rtl="0" fontAlgn="base">
        <a:spcBef>
          <a:spcPct val="0"/>
        </a:spcBef>
        <a:spcAft>
          <a:spcPct val="0"/>
        </a:spcAft>
        <a:defRPr sz="2800" b="1">
          <a:solidFill>
            <a:schemeClr val="tx2"/>
          </a:solidFill>
          <a:latin typeface="Arial" pitchFamily="34" charset="0"/>
          <a:ea typeface="ＭＳ Ｐゴシック" pitchFamily="50" charset="-128"/>
        </a:defRPr>
      </a:lvl6pPr>
      <a:lvl7pPr marL="914400" algn="l" rtl="0" fontAlgn="base">
        <a:spcBef>
          <a:spcPct val="0"/>
        </a:spcBef>
        <a:spcAft>
          <a:spcPct val="0"/>
        </a:spcAft>
        <a:defRPr sz="2800" b="1">
          <a:solidFill>
            <a:schemeClr val="tx2"/>
          </a:solidFill>
          <a:latin typeface="Arial" pitchFamily="34" charset="0"/>
          <a:ea typeface="ＭＳ Ｐゴシック" pitchFamily="50" charset="-128"/>
        </a:defRPr>
      </a:lvl7pPr>
      <a:lvl8pPr marL="1371600" algn="l" rtl="0" fontAlgn="base">
        <a:spcBef>
          <a:spcPct val="0"/>
        </a:spcBef>
        <a:spcAft>
          <a:spcPct val="0"/>
        </a:spcAft>
        <a:defRPr sz="2800" b="1">
          <a:solidFill>
            <a:schemeClr val="tx2"/>
          </a:solidFill>
          <a:latin typeface="Arial" pitchFamily="34" charset="0"/>
          <a:ea typeface="ＭＳ Ｐゴシック" pitchFamily="50" charset="-128"/>
        </a:defRPr>
      </a:lvl8pPr>
      <a:lvl9pPr marL="1828800" algn="l" rtl="0" fontAlgn="base">
        <a:spcBef>
          <a:spcPct val="0"/>
        </a:spcBef>
        <a:spcAft>
          <a:spcPct val="0"/>
        </a:spcAft>
        <a:defRPr sz="2800" b="1">
          <a:solidFill>
            <a:schemeClr val="tx2"/>
          </a:solidFill>
          <a:latin typeface="Arial" pitchFamily="34" charset="0"/>
          <a:ea typeface="ＭＳ Ｐゴシック" pitchFamily="50" charset="-128"/>
        </a:defRPr>
      </a:lvl9pPr>
    </p:titleStyle>
    <p:bodyStyle>
      <a:lvl1pPr marL="342900" indent="-342900" algn="l" rtl="0" fontAlgn="base">
        <a:spcBef>
          <a:spcPct val="20000"/>
        </a:spcBef>
        <a:spcAft>
          <a:spcPct val="0"/>
        </a:spcAft>
        <a:buChar char="•"/>
        <a:defRPr sz="2400">
          <a:solidFill>
            <a:schemeClr val="tx1"/>
          </a:solidFill>
          <a:latin typeface="+mn-lt"/>
          <a:ea typeface="+mn-ea"/>
          <a:cs typeface="+mn-cs"/>
        </a:defRPr>
      </a:lvl1pPr>
      <a:lvl2pPr marL="742950" indent="-285750" algn="l" rtl="0" fontAlgn="base">
        <a:spcBef>
          <a:spcPct val="20000"/>
        </a:spcBef>
        <a:spcAft>
          <a:spcPct val="0"/>
        </a:spcAft>
        <a:buChar char="–"/>
        <a:defRPr sz="2000">
          <a:solidFill>
            <a:schemeClr val="tx1"/>
          </a:solidFill>
          <a:latin typeface="+mn-lt"/>
          <a:ea typeface="+mn-ea"/>
        </a:defRPr>
      </a:lvl2pPr>
      <a:lvl3pPr marL="1143000" indent="-228600" algn="l" rtl="0" fontAlgn="base">
        <a:spcBef>
          <a:spcPct val="20000"/>
        </a:spcBef>
        <a:spcAft>
          <a:spcPct val="0"/>
        </a:spcAft>
        <a:buChar char="•"/>
        <a:defRPr>
          <a:solidFill>
            <a:schemeClr val="tx1"/>
          </a:solidFill>
          <a:latin typeface="+mn-lt"/>
          <a:ea typeface="+mn-ea"/>
        </a:defRPr>
      </a:lvl3pPr>
      <a:lvl4pPr marL="1600200" indent="-228600" algn="l" rtl="0" fontAlgn="base">
        <a:spcBef>
          <a:spcPct val="20000"/>
        </a:spcBef>
        <a:spcAft>
          <a:spcPct val="0"/>
        </a:spcAft>
        <a:buChar char="–"/>
        <a:defRPr sz="1600">
          <a:solidFill>
            <a:schemeClr val="tx1"/>
          </a:solidFill>
          <a:latin typeface="+mn-lt"/>
          <a:ea typeface="+mn-ea"/>
        </a:defRPr>
      </a:lvl4pPr>
      <a:lvl5pPr marL="2057400" indent="-228600" algn="l" rtl="0" fontAlgn="base">
        <a:spcBef>
          <a:spcPct val="20000"/>
        </a:spcBef>
        <a:spcAft>
          <a:spcPct val="0"/>
        </a:spcAft>
        <a:buChar char="»"/>
        <a:defRPr sz="1200">
          <a:solidFill>
            <a:schemeClr val="tx1"/>
          </a:solidFill>
          <a:latin typeface="+mn-lt"/>
          <a:ea typeface="+mn-ea"/>
        </a:defRPr>
      </a:lvl5pPr>
      <a:lvl6pPr marL="2514600" indent="-228600" algn="l" rtl="0" fontAlgn="base">
        <a:spcBef>
          <a:spcPct val="20000"/>
        </a:spcBef>
        <a:spcAft>
          <a:spcPct val="0"/>
        </a:spcAft>
        <a:buChar char="»"/>
        <a:defRPr sz="1200">
          <a:solidFill>
            <a:schemeClr val="tx1"/>
          </a:solidFill>
          <a:latin typeface="+mn-lt"/>
          <a:ea typeface="+mn-ea"/>
        </a:defRPr>
      </a:lvl6pPr>
      <a:lvl7pPr marL="2971800" indent="-228600" algn="l" rtl="0" fontAlgn="base">
        <a:spcBef>
          <a:spcPct val="20000"/>
        </a:spcBef>
        <a:spcAft>
          <a:spcPct val="0"/>
        </a:spcAft>
        <a:buChar char="»"/>
        <a:defRPr sz="1200">
          <a:solidFill>
            <a:schemeClr val="tx1"/>
          </a:solidFill>
          <a:latin typeface="+mn-lt"/>
          <a:ea typeface="+mn-ea"/>
        </a:defRPr>
      </a:lvl7pPr>
      <a:lvl8pPr marL="3429000" indent="-228600" algn="l" rtl="0" fontAlgn="base">
        <a:spcBef>
          <a:spcPct val="20000"/>
        </a:spcBef>
        <a:spcAft>
          <a:spcPct val="0"/>
        </a:spcAft>
        <a:buChar char="»"/>
        <a:defRPr sz="1200">
          <a:solidFill>
            <a:schemeClr val="tx1"/>
          </a:solidFill>
          <a:latin typeface="+mn-lt"/>
          <a:ea typeface="+mn-ea"/>
        </a:defRPr>
      </a:lvl8pPr>
      <a:lvl9pPr marL="3886200" indent="-228600" algn="l" rtl="0" fontAlgn="base">
        <a:spcBef>
          <a:spcPct val="20000"/>
        </a:spcBef>
        <a:spcAft>
          <a:spcPct val="0"/>
        </a:spcAft>
        <a:buChar char="»"/>
        <a:defRPr sz="12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2.xml"/><Relationship Id="rId1" Type="http://schemas.openxmlformats.org/officeDocument/2006/relationships/slideLayout" Target="../slideLayouts/slideLayout13.xml"/><Relationship Id="rId4" Type="http://schemas.openxmlformats.org/officeDocument/2006/relationships/image" Target="../media/image6.gif"/></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3.xml"/><Relationship Id="rId1" Type="http://schemas.openxmlformats.org/officeDocument/2006/relationships/slideLayout" Target="../slideLayouts/slideLayout13.xml"/><Relationship Id="rId4" Type="http://schemas.openxmlformats.org/officeDocument/2006/relationships/image" Target="../media/image7.jpeg"/></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5.xml"/><Relationship Id="rId1" Type="http://schemas.openxmlformats.org/officeDocument/2006/relationships/slideLayout" Target="../slideLayouts/slideLayout13.xml"/><Relationship Id="rId4" Type="http://schemas.openxmlformats.org/officeDocument/2006/relationships/image" Target="../media/image8.jpeg"/></Relationships>
</file>

<file path=ppt/slides/_rels/slide1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6.xml"/><Relationship Id="rId1" Type="http://schemas.openxmlformats.org/officeDocument/2006/relationships/slideLayout" Target="../slideLayouts/slideLayout13.xml"/><Relationship Id="rId4" Type="http://schemas.openxmlformats.org/officeDocument/2006/relationships/image" Target="../media/image9.jpeg"/></Relationships>
</file>

<file path=ppt/slides/_rels/slide1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7.xml"/><Relationship Id="rId1" Type="http://schemas.openxmlformats.org/officeDocument/2006/relationships/slideLayout" Target="../slideLayouts/slideLayout13.xml"/><Relationship Id="rId4" Type="http://schemas.openxmlformats.org/officeDocument/2006/relationships/image" Target="../media/image7.jpeg"/></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13.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ctrTitle"/>
          </p:nvPr>
        </p:nvSpPr>
        <p:spPr>
          <a:xfrm>
            <a:off x="152516" y="1066862"/>
            <a:ext cx="8838968" cy="1904950"/>
          </a:xfrm>
        </p:spPr>
        <p:txBody>
          <a:bodyPr/>
          <a:lstStyle/>
          <a:p>
            <a:r>
              <a:rPr lang="ja-JP" altLang="en-US" sz="3600" dirty="0" smtClean="0">
                <a:latin typeface="メイリオ" pitchFamily="50" charset="-128"/>
                <a:ea typeface="メイリオ" pitchFamily="50" charset="-128"/>
                <a:cs typeface="メイリオ" pitchFamily="50" charset="-128"/>
              </a:rPr>
              <a:t>地域活性化と</a:t>
            </a:r>
            <a:r>
              <a:rPr lang="en-US" altLang="ja-JP" sz="3600" dirty="0" smtClean="0">
                <a:latin typeface="メイリオ" pitchFamily="50" charset="-128"/>
                <a:ea typeface="メイリオ" pitchFamily="50" charset="-128"/>
                <a:cs typeface="メイリオ" pitchFamily="50" charset="-128"/>
              </a:rPr>
              <a:t/>
            </a:r>
            <a:br>
              <a:rPr lang="en-US" altLang="ja-JP" sz="3600" dirty="0" smtClean="0">
                <a:latin typeface="メイリオ" pitchFamily="50" charset="-128"/>
                <a:ea typeface="メイリオ" pitchFamily="50" charset="-128"/>
                <a:cs typeface="メイリオ" pitchFamily="50" charset="-128"/>
              </a:rPr>
            </a:br>
            <a:r>
              <a:rPr lang="ja-JP" altLang="en-US" sz="3600" dirty="0" smtClean="0">
                <a:latin typeface="メイリオ" pitchFamily="50" charset="-128"/>
                <a:ea typeface="メイリオ" pitchFamily="50" charset="-128"/>
                <a:cs typeface="メイリオ" pitchFamily="50" charset="-128"/>
              </a:rPr>
              <a:t>持続可能な社会の実現の手段としての</a:t>
            </a:r>
            <a:r>
              <a:rPr lang="en-US" altLang="ja-JP" sz="3600" dirty="0" smtClean="0">
                <a:latin typeface="メイリオ" pitchFamily="50" charset="-128"/>
                <a:ea typeface="メイリオ" pitchFamily="50" charset="-128"/>
                <a:cs typeface="メイリオ" pitchFamily="50" charset="-128"/>
              </a:rPr>
              <a:t/>
            </a:r>
            <a:br>
              <a:rPr lang="en-US" altLang="ja-JP" sz="3600" dirty="0" smtClean="0">
                <a:latin typeface="メイリオ" pitchFamily="50" charset="-128"/>
                <a:ea typeface="メイリオ" pitchFamily="50" charset="-128"/>
                <a:cs typeface="メイリオ" pitchFamily="50" charset="-128"/>
              </a:rPr>
            </a:br>
            <a:r>
              <a:rPr lang="ja-JP" altLang="en-US" sz="3600" dirty="0" smtClean="0">
                <a:latin typeface="メイリオ" pitchFamily="50" charset="-128"/>
                <a:ea typeface="メイリオ" pitchFamily="50" charset="-128"/>
                <a:cs typeface="メイリオ" pitchFamily="50" charset="-128"/>
              </a:rPr>
              <a:t>地域ポイント通貨構想</a:t>
            </a:r>
            <a:endParaRPr lang="ja-JP" altLang="ja-JP" sz="3600" dirty="0">
              <a:latin typeface="メイリオ" pitchFamily="50" charset="-128"/>
              <a:ea typeface="メイリオ" pitchFamily="50" charset="-128"/>
              <a:cs typeface="メイリオ" pitchFamily="50" charset="-128"/>
            </a:endParaRPr>
          </a:p>
        </p:txBody>
      </p:sp>
      <p:sp>
        <p:nvSpPr>
          <p:cNvPr id="6147" name="Rectangle 3"/>
          <p:cNvSpPr>
            <a:spLocks noGrp="1" noChangeArrowheads="1"/>
          </p:cNvSpPr>
          <p:nvPr>
            <p:ph type="subTitle" idx="1"/>
          </p:nvPr>
        </p:nvSpPr>
        <p:spPr>
          <a:xfrm>
            <a:off x="1371684" y="5410134"/>
            <a:ext cx="6400800" cy="533400"/>
          </a:xfrm>
        </p:spPr>
        <p:txBody>
          <a:bodyPr/>
          <a:lstStyle/>
          <a:p>
            <a:r>
              <a:rPr lang="ja-JP" altLang="en-US" sz="1800" dirty="0" smtClean="0">
                <a:latin typeface="メイリオ" pitchFamily="50" charset="-128"/>
                <a:ea typeface="メイリオ" pitchFamily="50" charset="-128"/>
                <a:cs typeface="メイリオ" pitchFamily="50" charset="-128"/>
              </a:rPr>
              <a:t>山田方谷研究会　</a:t>
            </a:r>
            <a:r>
              <a:rPr lang="ja-JP" altLang="ja-JP" sz="1800" dirty="0" smtClean="0">
                <a:latin typeface="メイリオ" pitchFamily="50" charset="-128"/>
                <a:ea typeface="メイリオ" pitchFamily="50" charset="-128"/>
                <a:cs typeface="メイリオ" pitchFamily="50" charset="-128"/>
              </a:rPr>
              <a:t>岡山国際交流センター</a:t>
            </a:r>
            <a:r>
              <a:rPr lang="ja-JP" altLang="en-US" sz="1800" dirty="0" smtClean="0">
                <a:latin typeface="メイリオ" pitchFamily="50" charset="-128"/>
                <a:ea typeface="メイリオ" pitchFamily="50" charset="-128"/>
                <a:cs typeface="メイリオ" pitchFamily="50" charset="-128"/>
              </a:rPr>
              <a:t>　</a:t>
            </a:r>
            <a:r>
              <a:rPr lang="en-US" altLang="ja-JP" sz="1800" dirty="0" smtClean="0">
                <a:latin typeface="メイリオ" pitchFamily="50" charset="-128"/>
                <a:ea typeface="メイリオ" pitchFamily="50" charset="-128"/>
                <a:cs typeface="メイリオ" pitchFamily="50" charset="-128"/>
              </a:rPr>
              <a:t>2015/11/21</a:t>
            </a:r>
            <a:endParaRPr lang="ja-JP" altLang="ja-JP" sz="1800" dirty="0">
              <a:latin typeface="メイリオ" pitchFamily="50" charset="-128"/>
              <a:ea typeface="メイリオ" pitchFamily="50" charset="-128"/>
              <a:cs typeface="メイリオ" pitchFamily="50" charset="-128"/>
            </a:endParaRPr>
          </a:p>
        </p:txBody>
      </p:sp>
      <p:sp>
        <p:nvSpPr>
          <p:cNvPr id="4" name="Rectangle 3"/>
          <p:cNvSpPr txBox="1">
            <a:spLocks noChangeArrowheads="1"/>
          </p:cNvSpPr>
          <p:nvPr/>
        </p:nvSpPr>
        <p:spPr bwMode="auto">
          <a:xfrm>
            <a:off x="1371684" y="5791138"/>
            <a:ext cx="6400800" cy="533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ja-JP" altLang="en-US" b="0" i="0" u="none" strike="noStrike" kern="0" cap="none" spc="0" normalizeH="0" baseline="0" noProof="0" dirty="0" smtClean="0">
                <a:ln>
                  <a:noFill/>
                </a:ln>
                <a:solidFill>
                  <a:schemeClr val="tx1"/>
                </a:solidFill>
                <a:effectLst/>
                <a:uLnTx/>
                <a:uFillTx/>
                <a:latin typeface="メイリオ" pitchFamily="50" charset="-128"/>
                <a:ea typeface="メイリオ" pitchFamily="50" charset="-128"/>
                <a:cs typeface="+mn-cs"/>
              </a:rPr>
              <a:t>社会システム研究家　尾崎 智仁</a:t>
            </a:r>
            <a:endParaRPr kumimoji="0" lang="ja-JP" altLang="ja-JP" b="0" i="0" u="none" strike="noStrike" kern="0" cap="none" spc="0" normalizeH="0" baseline="0" noProof="0" dirty="0">
              <a:ln>
                <a:noFill/>
              </a:ln>
              <a:solidFill>
                <a:schemeClr val="tx1"/>
              </a:solidFill>
              <a:effectLst/>
              <a:uLnTx/>
              <a:uFillTx/>
              <a:latin typeface="メイリオ" pitchFamily="50" charset="-128"/>
              <a:ea typeface="メイリオ" pitchFamily="50" charset="-128"/>
              <a:cs typeface="+mn-cs"/>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fade">
                                      <p:cBhvr>
                                        <p:cTn id="7" dur="1000"/>
                                        <p:tgtEl>
                                          <p:spTgt spid="6146"/>
                                        </p:tgtEl>
                                      </p:cBhvr>
                                    </p:animEffect>
                                  </p:childTnLst>
                                </p:cTn>
                              </p:par>
                            </p:childTnLst>
                          </p:cTn>
                        </p:par>
                        <p:par>
                          <p:cTn id="8" fill="hold">
                            <p:stCondLst>
                              <p:cond delay="1000"/>
                            </p:stCondLst>
                            <p:childTnLst>
                              <p:par>
                                <p:cTn id="9" presetID="2" presetClass="entr" presetSubtype="2" fill="hold" grpId="0" nodeType="afterEffect">
                                  <p:stCondLst>
                                    <p:cond delay="1000"/>
                                  </p:stCondLst>
                                  <p:childTnLst>
                                    <p:set>
                                      <p:cBhvr>
                                        <p:cTn id="10" dur="1" fill="hold">
                                          <p:stCondLst>
                                            <p:cond delay="0"/>
                                          </p:stCondLst>
                                        </p:cTn>
                                        <p:tgtEl>
                                          <p:spTgt spid="6147">
                                            <p:txEl>
                                              <p:pRg st="0" end="0"/>
                                            </p:txEl>
                                          </p:spTgt>
                                        </p:tgtEl>
                                        <p:attrNameLst>
                                          <p:attrName>style.visibility</p:attrName>
                                        </p:attrNameLst>
                                      </p:cBhvr>
                                      <p:to>
                                        <p:strVal val="visible"/>
                                      </p:to>
                                    </p:set>
                                    <p:anim calcmode="lin" valueType="num">
                                      <p:cBhvr additive="base">
                                        <p:cTn id="11" dur="500" fill="hold"/>
                                        <p:tgtEl>
                                          <p:spTgt spid="6147">
                                            <p:txEl>
                                              <p:pRg st="0" end="0"/>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6147">
                                            <p:txEl>
                                              <p:pRg st="0" end="0"/>
                                            </p:txEl>
                                          </p:spTgt>
                                        </p:tgtEl>
                                        <p:attrNameLst>
                                          <p:attrName>ppt_y</p:attrName>
                                        </p:attrNameLst>
                                      </p:cBhvr>
                                      <p:tavLst>
                                        <p:tav tm="0">
                                          <p:val>
                                            <p:strVal val="#ppt_y"/>
                                          </p:val>
                                        </p:tav>
                                        <p:tav tm="100000">
                                          <p:val>
                                            <p:strVal val="#ppt_y"/>
                                          </p:val>
                                        </p:tav>
                                      </p:tavLst>
                                    </p:anim>
                                  </p:childTnLst>
                                </p:cTn>
                              </p:par>
                            </p:childTnLst>
                          </p:cTn>
                        </p:par>
                        <p:par>
                          <p:cTn id="13" fill="hold">
                            <p:stCondLst>
                              <p:cond delay="2500"/>
                            </p:stCondLst>
                            <p:childTnLst>
                              <p:par>
                                <p:cTn id="14" presetID="2" presetClass="entr" presetSubtype="2" fill="hold" grpId="0" nodeType="afterEffect">
                                  <p:stCondLst>
                                    <p:cond delay="1000"/>
                                  </p:stCondLst>
                                  <p:childTnLst>
                                    <p:set>
                                      <p:cBhvr>
                                        <p:cTn id="15" dur="1" fill="hold">
                                          <p:stCondLst>
                                            <p:cond delay="0"/>
                                          </p:stCondLst>
                                        </p:cTn>
                                        <p:tgtEl>
                                          <p:spTgt spid="4">
                                            <p:txEl>
                                              <p:pRg st="0" end="0"/>
                                            </p:txEl>
                                          </p:spTgt>
                                        </p:tgtEl>
                                        <p:attrNameLst>
                                          <p:attrName>style.visibility</p:attrName>
                                        </p:attrNameLst>
                                      </p:cBhvr>
                                      <p:to>
                                        <p:strVal val="visible"/>
                                      </p:to>
                                    </p:set>
                                    <p:anim calcmode="lin" valueType="num">
                                      <p:cBhvr additive="base">
                                        <p:cTn id="16" dur="500" fill="hold"/>
                                        <p:tgtEl>
                                          <p:spTgt spid="4">
                                            <p:txEl>
                                              <p:pRg st="0" end="0"/>
                                            </p:txEl>
                                          </p:spTgt>
                                        </p:tgtEl>
                                        <p:attrNameLst>
                                          <p:attrName>ppt_x</p:attrName>
                                        </p:attrNameLst>
                                      </p:cBhvr>
                                      <p:tavLst>
                                        <p:tav tm="0">
                                          <p:val>
                                            <p:strVal val="1+#ppt_w/2"/>
                                          </p:val>
                                        </p:tav>
                                        <p:tav tm="100000">
                                          <p:val>
                                            <p:strVal val="#ppt_x"/>
                                          </p:val>
                                        </p:tav>
                                      </p:tavLst>
                                    </p:anim>
                                    <p:anim calcmode="lin" valueType="num">
                                      <p:cBhvr additive="base">
                                        <p:cTn id="17" dur="500" fill="hold"/>
                                        <p:tgtEl>
                                          <p:spTgt spid="4">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6" grpId="0"/>
      <p:bldP spid="6147" grpId="0" build="p"/>
      <p:bldP spid="4"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lum/>
          </a:blip>
          <a:srcRect/>
          <a:stretch>
            <a:fillRect/>
          </a:stretch>
        </a:blipFill>
        <a:effectLst/>
      </p:bgPr>
    </p:bg>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a:xfrm>
            <a:off x="304912" y="228684"/>
            <a:ext cx="8381888" cy="735013"/>
          </a:xfrm>
        </p:spPr>
        <p:txBody>
          <a:bodyPr/>
          <a:lstStyle/>
          <a:p>
            <a:r>
              <a:rPr lang="ja-JP" altLang="en-US" b="0" dirty="0">
                <a:solidFill>
                  <a:schemeClr val="bg1"/>
                </a:solidFill>
                <a:latin typeface="メイリオ" pitchFamily="50" charset="-128"/>
                <a:ea typeface="メイリオ" pitchFamily="50" charset="-128"/>
              </a:rPr>
              <a:t>資本</a:t>
            </a:r>
            <a:r>
              <a:rPr lang="ja-JP" altLang="en-US" b="0" dirty="0" smtClean="0">
                <a:solidFill>
                  <a:schemeClr val="bg1"/>
                </a:solidFill>
                <a:latin typeface="メイリオ" pitchFamily="50" charset="-128"/>
                <a:ea typeface="メイリオ" pitchFamily="50" charset="-128"/>
              </a:rPr>
              <a:t>主義</a:t>
            </a:r>
            <a:r>
              <a:rPr lang="ja-JP" altLang="en-US" b="0" dirty="0">
                <a:solidFill>
                  <a:schemeClr val="bg1"/>
                </a:solidFill>
                <a:latin typeface="メイリオ" pitchFamily="50" charset="-128"/>
                <a:ea typeface="メイリオ" pitchFamily="50" charset="-128"/>
              </a:rPr>
              <a:t>と</a:t>
            </a:r>
            <a:r>
              <a:rPr lang="ja-JP" altLang="en-US" b="0" dirty="0" smtClean="0">
                <a:solidFill>
                  <a:schemeClr val="bg1"/>
                </a:solidFill>
                <a:latin typeface="メイリオ" pitchFamily="50" charset="-128"/>
                <a:ea typeface="メイリオ" pitchFamily="50" charset="-128"/>
              </a:rPr>
              <a:t>いうシステムについて考える</a:t>
            </a:r>
            <a:endParaRPr lang="ja-JP" altLang="ja-JP" b="0" dirty="0">
              <a:solidFill>
                <a:schemeClr val="bg1"/>
              </a:solidFill>
              <a:latin typeface="メイリオ" pitchFamily="50" charset="-128"/>
              <a:ea typeface="メイリオ" pitchFamily="50" charset="-128"/>
            </a:endParaRPr>
          </a:p>
        </p:txBody>
      </p:sp>
      <p:sp>
        <p:nvSpPr>
          <p:cNvPr id="8" name="Rectangle 3"/>
          <p:cNvSpPr txBox="1">
            <a:spLocks noChangeArrowheads="1"/>
          </p:cNvSpPr>
          <p:nvPr/>
        </p:nvSpPr>
        <p:spPr bwMode="auto">
          <a:xfrm>
            <a:off x="1371684" y="1600248"/>
            <a:ext cx="7315008" cy="487667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lvl="0" indent="-342900">
              <a:spcBef>
                <a:spcPct val="20000"/>
              </a:spcBef>
              <a:defRPr/>
            </a:pPr>
            <a:r>
              <a:rPr lang="ja-JP" altLang="en-US" sz="2000" kern="0" dirty="0" smtClean="0">
                <a:latin typeface="メイリオ" pitchFamily="50" charset="-128"/>
                <a:ea typeface="メイリオ" pitchFamily="50" charset="-128"/>
              </a:rPr>
              <a:t>資本主義は持続可能な社会システムだと思いますか？</a:t>
            </a:r>
          </a:p>
          <a:p>
            <a:pPr marL="342900" lvl="0" indent="-342900">
              <a:spcBef>
                <a:spcPct val="20000"/>
              </a:spcBef>
              <a:defRPr/>
            </a:pPr>
            <a:endParaRPr lang="en-US" altLang="ja-JP" sz="2000" kern="0" dirty="0" smtClean="0">
              <a:latin typeface="メイリオ" pitchFamily="50" charset="-128"/>
              <a:ea typeface="メイリオ" pitchFamily="50" charset="-128"/>
            </a:endParaRPr>
          </a:p>
          <a:p>
            <a:pPr marL="342900" lvl="0" indent="-342900">
              <a:spcBef>
                <a:spcPct val="20000"/>
              </a:spcBef>
              <a:defRPr/>
            </a:pPr>
            <a:r>
              <a:rPr lang="en-US" altLang="ja-JP" sz="2000" kern="0" dirty="0" smtClean="0">
                <a:solidFill>
                  <a:srgbClr val="FF0000"/>
                </a:solidFill>
                <a:latin typeface="メイリオ" pitchFamily="50" charset="-128"/>
                <a:ea typeface="メイリオ" pitchFamily="50" charset="-128"/>
              </a:rPr>
              <a:t>(1) </a:t>
            </a:r>
            <a:r>
              <a:rPr lang="ja-JP" altLang="en-US" sz="2000" kern="0" dirty="0" smtClean="0">
                <a:solidFill>
                  <a:srgbClr val="FF0000"/>
                </a:solidFill>
                <a:latin typeface="メイリオ" pitchFamily="50" charset="-128"/>
                <a:ea typeface="メイリオ" pitchFamily="50" charset="-128"/>
              </a:rPr>
              <a:t>２、３０年以内に崩壊する。</a:t>
            </a:r>
          </a:p>
          <a:p>
            <a:pPr marL="342900" lvl="0" indent="-342900">
              <a:spcBef>
                <a:spcPct val="20000"/>
              </a:spcBef>
              <a:defRPr/>
            </a:pPr>
            <a:endParaRPr lang="en-US" altLang="ja-JP" sz="2000" kern="0" dirty="0" smtClean="0">
              <a:latin typeface="メイリオ" pitchFamily="50" charset="-128"/>
              <a:ea typeface="メイリオ" pitchFamily="50" charset="-128"/>
            </a:endParaRPr>
          </a:p>
          <a:p>
            <a:pPr marL="342900" lvl="0" indent="-342900">
              <a:spcBef>
                <a:spcPct val="20000"/>
              </a:spcBef>
              <a:defRPr/>
            </a:pPr>
            <a:r>
              <a:rPr lang="en-US" altLang="ja-JP" sz="2000" kern="0" dirty="0" smtClean="0">
                <a:solidFill>
                  <a:srgbClr val="FF0000"/>
                </a:solidFill>
                <a:latin typeface="メイリオ" pitchFamily="50" charset="-128"/>
                <a:ea typeface="メイリオ" pitchFamily="50" charset="-128"/>
              </a:rPr>
              <a:t>(2) </a:t>
            </a:r>
            <a:r>
              <a:rPr lang="ja-JP" altLang="en-US" sz="2000" kern="0" dirty="0" smtClean="0">
                <a:solidFill>
                  <a:srgbClr val="FF0000"/>
                </a:solidFill>
                <a:latin typeface="メイリオ" pitchFamily="50" charset="-128"/>
                <a:ea typeface="メイリオ" pitchFamily="50" charset="-128"/>
              </a:rPr>
              <a:t>少なくともあと</a:t>
            </a:r>
            <a:r>
              <a:rPr lang="en-US" altLang="ja-JP" sz="2000" kern="0" dirty="0" smtClean="0">
                <a:solidFill>
                  <a:srgbClr val="FF0000"/>
                </a:solidFill>
                <a:latin typeface="メイリオ" pitchFamily="50" charset="-128"/>
                <a:ea typeface="メイリオ" pitchFamily="50" charset="-128"/>
              </a:rPr>
              <a:t>100</a:t>
            </a:r>
            <a:r>
              <a:rPr lang="ja-JP" altLang="en-US" sz="2000" kern="0" dirty="0" smtClean="0">
                <a:solidFill>
                  <a:srgbClr val="FF0000"/>
                </a:solidFill>
                <a:latin typeface="メイリオ" pitchFamily="50" charset="-128"/>
                <a:ea typeface="メイリオ" pitchFamily="50" charset="-128"/>
              </a:rPr>
              <a:t>年は崩壊することはない。</a:t>
            </a:r>
          </a:p>
          <a:p>
            <a:pPr marL="342900" lvl="0" indent="-342900">
              <a:spcBef>
                <a:spcPct val="20000"/>
              </a:spcBef>
              <a:defRPr/>
            </a:pPr>
            <a:endParaRPr lang="en-US" altLang="ja-JP" sz="2000" kern="0" dirty="0" smtClean="0">
              <a:latin typeface="メイリオ" pitchFamily="50" charset="-128"/>
              <a:ea typeface="メイリオ" pitchFamily="50" charset="-128"/>
            </a:endParaRPr>
          </a:p>
          <a:p>
            <a:pPr marL="342900" lvl="0" indent="-342900">
              <a:spcBef>
                <a:spcPct val="20000"/>
              </a:spcBef>
              <a:defRPr/>
            </a:pPr>
            <a:r>
              <a:rPr lang="ja-JP" altLang="en-US" sz="2000" kern="0" dirty="0" smtClean="0">
                <a:latin typeface="メイリオ" pitchFamily="50" charset="-128"/>
                <a:ea typeface="メイリオ" pitchFamily="50" charset="-128"/>
              </a:rPr>
              <a:t>どちらに近いですか？</a:t>
            </a:r>
            <a:endParaRPr lang="en-US" altLang="ja-JP" sz="2000" kern="0" dirty="0" smtClean="0">
              <a:latin typeface="メイリオ" pitchFamily="50" charset="-128"/>
              <a:ea typeface="メイリオ" pitchFamily="50" charset="-128"/>
            </a:endParaRPr>
          </a:p>
          <a:p>
            <a:pPr marL="342900" lvl="0" indent="-342900">
              <a:spcBef>
                <a:spcPct val="20000"/>
              </a:spcBef>
              <a:defRPr/>
            </a:pPr>
            <a:endParaRPr lang="en-US" altLang="ja-JP" sz="2000" kern="0" dirty="0" smtClean="0">
              <a:latin typeface="メイリオ" pitchFamily="50" charset="-128"/>
              <a:ea typeface="メイリオ" pitchFamily="50" charset="-128"/>
            </a:endParaRPr>
          </a:p>
          <a:p>
            <a:pPr marL="342900" lvl="0" indent="-342900">
              <a:spcBef>
                <a:spcPct val="20000"/>
              </a:spcBef>
              <a:defRPr/>
            </a:pPr>
            <a:endParaRPr lang="en-US" altLang="ja-JP" sz="2000" kern="0" dirty="0" smtClean="0">
              <a:latin typeface="メイリオ" pitchFamily="50" charset="-128"/>
              <a:ea typeface="メイリオ" pitchFamily="50" charset="-128"/>
            </a:endParaRPr>
          </a:p>
          <a:p>
            <a:pPr marL="342900" lvl="0" indent="-342900">
              <a:spcBef>
                <a:spcPct val="20000"/>
              </a:spcBef>
              <a:defRPr/>
            </a:pPr>
            <a:endParaRPr lang="en-US" altLang="ja-JP" sz="2000" kern="0" dirty="0" smtClean="0">
              <a:latin typeface="メイリオ" pitchFamily="50" charset="-128"/>
              <a:ea typeface="メイリオ" pitchFamily="50" charset="-128"/>
            </a:endParaRPr>
          </a:p>
          <a:p>
            <a:pPr marL="342900" lvl="0" indent="-342900">
              <a:spcBef>
                <a:spcPct val="20000"/>
              </a:spcBef>
              <a:defRPr/>
            </a:pPr>
            <a:endParaRPr lang="en-US" altLang="ja-JP" sz="2000" kern="0" dirty="0" smtClean="0">
              <a:latin typeface="メイリオ" pitchFamily="50" charset="-128"/>
              <a:ea typeface="メイリオ" pitchFamily="50" charset="-128"/>
            </a:endParaRPr>
          </a:p>
          <a:p>
            <a:pPr marL="342900" lvl="0" indent="-342900">
              <a:spcBef>
                <a:spcPct val="20000"/>
              </a:spcBef>
              <a:defRPr/>
            </a:pPr>
            <a:r>
              <a:rPr lang="ja-JP" altLang="en-US" sz="2000" kern="0" dirty="0" smtClean="0">
                <a:latin typeface="メイリオ" pitchFamily="50" charset="-128"/>
                <a:ea typeface="メイリオ" pitchFamily="50" charset="-128"/>
              </a:rPr>
              <a:t>時間があれば簡単にアンケートを取りたいのですが、</a:t>
            </a:r>
            <a:endParaRPr lang="en-US" altLang="ja-JP" sz="2000" kern="0" dirty="0" smtClean="0">
              <a:latin typeface="メイリオ" pitchFamily="50" charset="-128"/>
              <a:ea typeface="メイリオ" pitchFamily="50" charset="-128"/>
            </a:endParaRPr>
          </a:p>
          <a:p>
            <a:pPr marL="342900" lvl="0" indent="-342900">
              <a:spcBef>
                <a:spcPct val="20000"/>
              </a:spcBef>
              <a:defRPr/>
            </a:pPr>
            <a:r>
              <a:rPr lang="ja-JP" altLang="en-US" sz="2000" kern="0" dirty="0" smtClean="0">
                <a:latin typeface="メイリオ" pitchFamily="50" charset="-128"/>
                <a:ea typeface="メイリオ" pitchFamily="50" charset="-128"/>
              </a:rPr>
              <a:t>時間の都合で割愛します。</a:t>
            </a:r>
            <a:endParaRPr kumimoji="0" lang="ja-JP" altLang="ja-JP" sz="2000" b="0" i="0" u="none" strike="noStrike" kern="0" cap="none" spc="0" normalizeH="0" baseline="0" noProof="0" dirty="0" smtClean="0">
              <a:ln>
                <a:noFill/>
              </a:ln>
              <a:solidFill>
                <a:schemeClr val="tx1"/>
              </a:solidFill>
              <a:effectLst/>
              <a:uLnTx/>
              <a:uFillTx/>
              <a:latin typeface="メイリオ" pitchFamily="50" charset="-128"/>
              <a:ea typeface="メイリオ" pitchFamily="50" charset="-128"/>
              <a:cs typeface="+mn-cs"/>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2" presetClass="entr" presetSubtype="4" fill="hold" grpId="0" nodeType="after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slide(fromBottom)">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lum/>
          </a:blip>
          <a:srcRect/>
          <a:stretch>
            <a:fillRect/>
          </a:stretch>
        </a:blipFill>
        <a:effectLst/>
      </p:bgPr>
    </p:bg>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a:xfrm>
            <a:off x="304912" y="228684"/>
            <a:ext cx="8381888" cy="735013"/>
          </a:xfrm>
        </p:spPr>
        <p:txBody>
          <a:bodyPr/>
          <a:lstStyle/>
          <a:p>
            <a:r>
              <a:rPr lang="ja-JP" altLang="en-US" b="0" dirty="0">
                <a:solidFill>
                  <a:schemeClr val="bg1"/>
                </a:solidFill>
                <a:latin typeface="メイリオ" pitchFamily="50" charset="-128"/>
                <a:ea typeface="メイリオ" pitchFamily="50" charset="-128"/>
              </a:rPr>
              <a:t>資本</a:t>
            </a:r>
            <a:r>
              <a:rPr lang="ja-JP" altLang="en-US" b="0" dirty="0" smtClean="0">
                <a:solidFill>
                  <a:schemeClr val="bg1"/>
                </a:solidFill>
                <a:latin typeface="メイリオ" pitchFamily="50" charset="-128"/>
                <a:ea typeface="メイリオ" pitchFamily="50" charset="-128"/>
              </a:rPr>
              <a:t>主義</a:t>
            </a:r>
            <a:r>
              <a:rPr lang="ja-JP" altLang="en-US" b="0" dirty="0">
                <a:solidFill>
                  <a:schemeClr val="bg1"/>
                </a:solidFill>
                <a:latin typeface="メイリオ" pitchFamily="50" charset="-128"/>
                <a:ea typeface="メイリオ" pitchFamily="50" charset="-128"/>
              </a:rPr>
              <a:t>と</a:t>
            </a:r>
            <a:r>
              <a:rPr lang="ja-JP" altLang="en-US" b="0" dirty="0" smtClean="0">
                <a:solidFill>
                  <a:schemeClr val="bg1"/>
                </a:solidFill>
                <a:latin typeface="メイリオ" pitchFamily="50" charset="-128"/>
                <a:ea typeface="メイリオ" pitchFamily="50" charset="-128"/>
              </a:rPr>
              <a:t>いうシステムについて考える</a:t>
            </a:r>
            <a:endParaRPr lang="ja-JP" altLang="ja-JP" b="0" dirty="0">
              <a:solidFill>
                <a:schemeClr val="bg1"/>
              </a:solidFill>
              <a:latin typeface="メイリオ" pitchFamily="50" charset="-128"/>
              <a:ea typeface="メイリオ" pitchFamily="50" charset="-128"/>
            </a:endParaRPr>
          </a:p>
        </p:txBody>
      </p:sp>
      <p:sp>
        <p:nvSpPr>
          <p:cNvPr id="8" name="Rectangle 3"/>
          <p:cNvSpPr txBox="1">
            <a:spLocks noChangeArrowheads="1"/>
          </p:cNvSpPr>
          <p:nvPr/>
        </p:nvSpPr>
        <p:spPr bwMode="auto">
          <a:xfrm>
            <a:off x="990694" y="1600248"/>
            <a:ext cx="7315008" cy="14477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ja-JP" altLang="en-US" sz="2000" b="0" i="0" u="none" strike="noStrike" kern="0" cap="none" spc="0" normalizeH="0" baseline="0" noProof="0" dirty="0" smtClean="0">
                <a:ln>
                  <a:noFill/>
                </a:ln>
                <a:solidFill>
                  <a:schemeClr val="tx1"/>
                </a:solidFill>
                <a:effectLst/>
                <a:uLnTx/>
                <a:uFillTx/>
                <a:latin typeface="メイリオ" pitchFamily="50" charset="-128"/>
                <a:ea typeface="メイリオ" pitchFamily="50" charset="-128"/>
                <a:cs typeface="+mn-cs"/>
              </a:rPr>
              <a:t>資本主義は</a:t>
            </a:r>
            <a:r>
              <a:rPr kumimoji="0" lang="ja-JP" altLang="en-US" sz="2000" b="0" i="0" u="none" strike="noStrike" kern="0" cap="none" spc="0" normalizeH="0" baseline="0" noProof="0" dirty="0" smtClean="0">
                <a:ln>
                  <a:noFill/>
                </a:ln>
                <a:solidFill>
                  <a:srgbClr val="FF0000"/>
                </a:solidFill>
                <a:effectLst/>
                <a:uLnTx/>
                <a:uFillTx/>
                <a:latin typeface="メイリオ" pitchFamily="50" charset="-128"/>
                <a:ea typeface="メイリオ" pitchFamily="50" charset="-128"/>
                <a:cs typeface="+mn-cs"/>
              </a:rPr>
              <a:t>持続可能</a:t>
            </a:r>
            <a:r>
              <a:rPr kumimoji="0" lang="ja-JP" altLang="en-US" sz="2000" b="0" i="0" u="none" strike="noStrike" kern="0" cap="none" spc="0" normalizeH="0" baseline="0" noProof="0" dirty="0" smtClean="0">
                <a:ln>
                  <a:noFill/>
                </a:ln>
                <a:solidFill>
                  <a:schemeClr val="tx1"/>
                </a:solidFill>
                <a:effectLst/>
                <a:uLnTx/>
                <a:uFillTx/>
                <a:latin typeface="メイリオ" pitchFamily="50" charset="-128"/>
                <a:ea typeface="メイリオ" pitchFamily="50" charset="-128"/>
                <a:cs typeface="+mn-cs"/>
              </a:rPr>
              <a:t>な社会システムだろうか？</a:t>
            </a:r>
            <a:endParaRPr kumimoji="0" lang="en-US" altLang="ja-JP" sz="2000" b="0" i="0" u="none" strike="noStrike" kern="0" cap="none" spc="0" normalizeH="0" baseline="0" noProof="0" dirty="0" smtClean="0">
              <a:ln>
                <a:noFill/>
              </a:ln>
              <a:solidFill>
                <a:schemeClr val="tx1"/>
              </a:solidFill>
              <a:effectLst/>
              <a:uLnTx/>
              <a:uFillTx/>
              <a:latin typeface="メイリオ" pitchFamily="50" charset="-128"/>
              <a:ea typeface="メイリオ" pitchFamily="50" charset="-128"/>
              <a:cs typeface="+mn-cs"/>
            </a:endParaRP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lang="ja-JP" altLang="en-US" sz="2000" kern="0" dirty="0" smtClean="0">
                <a:latin typeface="メイリオ" pitchFamily="50" charset="-128"/>
                <a:ea typeface="メイリオ" pitchFamily="50" charset="-128"/>
              </a:rPr>
              <a:t>資本主義</a:t>
            </a:r>
            <a:r>
              <a:rPr lang="ja-JP" altLang="en-US" sz="2000" kern="0" dirty="0">
                <a:latin typeface="メイリオ" pitchFamily="50" charset="-128"/>
                <a:ea typeface="メイリオ" pitchFamily="50" charset="-128"/>
              </a:rPr>
              <a:t>に</a:t>
            </a:r>
            <a:r>
              <a:rPr lang="ja-JP" altLang="en-US" sz="2000" kern="0" dirty="0" smtClean="0">
                <a:latin typeface="メイリオ" pitchFamily="50" charset="-128"/>
                <a:ea typeface="メイリオ" pitchFamily="50" charset="-128"/>
              </a:rPr>
              <a:t>は様々な</a:t>
            </a:r>
            <a:r>
              <a:rPr lang="ja-JP" altLang="en-US" sz="2000" kern="0" dirty="0" smtClean="0">
                <a:solidFill>
                  <a:srgbClr val="FF0000"/>
                </a:solidFill>
                <a:latin typeface="メイリオ" pitchFamily="50" charset="-128"/>
                <a:ea typeface="メイリオ" pitchFamily="50" charset="-128"/>
              </a:rPr>
              <a:t>矛盾</a:t>
            </a:r>
            <a:r>
              <a:rPr lang="ja-JP" altLang="en-US" sz="2000" kern="0" dirty="0" smtClean="0">
                <a:latin typeface="メイリオ" pitchFamily="50" charset="-128"/>
                <a:ea typeface="メイリオ" pitchFamily="50" charset="-128"/>
              </a:rPr>
              <a:t>があり、持続可能な社会システムであるとは言えない。（個人的見解）</a:t>
            </a:r>
            <a:endParaRPr lang="en-US" altLang="ja-JP" sz="2000" kern="0" dirty="0" smtClean="0">
              <a:latin typeface="メイリオ" pitchFamily="50" charset="-128"/>
              <a:ea typeface="メイリオ" pitchFamily="50" charset="-128"/>
            </a:endParaRPr>
          </a:p>
        </p:txBody>
      </p:sp>
      <p:sp>
        <p:nvSpPr>
          <p:cNvPr id="4" name="テキスト ボックス 3"/>
          <p:cNvSpPr txBox="1"/>
          <p:nvPr/>
        </p:nvSpPr>
        <p:spPr>
          <a:xfrm>
            <a:off x="990694" y="6243849"/>
            <a:ext cx="7238810" cy="461665"/>
          </a:xfrm>
          <a:prstGeom prst="rect">
            <a:avLst/>
          </a:prstGeom>
          <a:noFill/>
        </p:spPr>
        <p:txBody>
          <a:bodyPr wrap="square" rtlCol="0">
            <a:spAutoFit/>
          </a:bodyPr>
          <a:lstStyle/>
          <a:p>
            <a:r>
              <a:rPr kumimoji="1" lang="ja-JP" altLang="en-US" sz="2400" dirty="0" smtClean="0">
                <a:solidFill>
                  <a:srgbClr val="FF0000"/>
                </a:solidFill>
                <a:effectLst>
                  <a:outerShdw blurRad="38100" dist="38100" dir="2700000" algn="tl">
                    <a:srgbClr val="000000">
                      <a:alpha val="43137"/>
                    </a:srgbClr>
                  </a:outerShdw>
                </a:effectLst>
                <a:latin typeface="メイリオ" pitchFamily="50" charset="-128"/>
                <a:ea typeface="メイリオ" pitchFamily="50" charset="-128"/>
              </a:rPr>
              <a:t>結論！　資本主義は持続可能なシステムではない！</a:t>
            </a:r>
            <a:endParaRPr kumimoji="1" lang="ja-JP" altLang="en-US" sz="2400" dirty="0">
              <a:solidFill>
                <a:srgbClr val="FF0000"/>
              </a:solidFill>
              <a:effectLst>
                <a:outerShdw blurRad="38100" dist="38100" dir="2700000" algn="tl">
                  <a:srgbClr val="000000">
                    <a:alpha val="43137"/>
                  </a:srgbClr>
                </a:outerShdw>
              </a:effectLst>
              <a:latin typeface="メイリオ" pitchFamily="50" charset="-128"/>
              <a:ea typeface="メイリオ" pitchFamily="50" charset="-128"/>
            </a:endParaRPr>
          </a:p>
        </p:txBody>
      </p:sp>
      <p:sp>
        <p:nvSpPr>
          <p:cNvPr id="6" name="下矢印 5"/>
          <p:cNvSpPr/>
          <p:nvPr/>
        </p:nvSpPr>
        <p:spPr bwMode="auto">
          <a:xfrm>
            <a:off x="4114812" y="5486346"/>
            <a:ext cx="1066772" cy="609584"/>
          </a:xfrm>
          <a:prstGeom prst="down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ja-JP" altLang="en-US" sz="1800" b="0" i="0" u="none" strike="noStrike" cap="none" normalizeH="0" baseline="0" smtClean="0">
              <a:ln>
                <a:noFill/>
              </a:ln>
              <a:solidFill>
                <a:schemeClr val="tx1"/>
              </a:solidFill>
              <a:effectLst/>
              <a:latin typeface="Arial" pitchFamily="34" charset="0"/>
              <a:ea typeface="ＭＳ Ｐゴシック" pitchFamily="50" charset="-128"/>
            </a:endParaRPr>
          </a:p>
        </p:txBody>
      </p:sp>
      <p:sp>
        <p:nvSpPr>
          <p:cNvPr id="7" name="Rectangle 3"/>
          <p:cNvSpPr txBox="1">
            <a:spLocks noChangeArrowheads="1"/>
          </p:cNvSpPr>
          <p:nvPr/>
        </p:nvSpPr>
        <p:spPr bwMode="auto">
          <a:xfrm>
            <a:off x="990694" y="2971812"/>
            <a:ext cx="7315008" cy="23621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ja-JP" altLang="en-US" sz="2000" b="0" i="0" u="none" strike="noStrike" kern="0" cap="none" spc="0" normalizeH="0" baseline="0" noProof="0" dirty="0" smtClean="0">
                <a:ln>
                  <a:noFill/>
                </a:ln>
                <a:solidFill>
                  <a:schemeClr val="tx1"/>
                </a:solidFill>
                <a:effectLst/>
                <a:uLnTx/>
                <a:uFillTx/>
                <a:latin typeface="メイリオ" pitchFamily="50" charset="-128"/>
                <a:ea typeface="メイリオ" pitchFamily="50" charset="-128"/>
                <a:cs typeface="+mn-cs"/>
              </a:rPr>
              <a:t>合成の誤謬（ごびゅう） </a:t>
            </a:r>
            <a:r>
              <a:rPr kumimoji="0" lang="ja-JP" altLang="en-US" sz="2000" b="0" i="0" u="none" strike="noStrike" kern="0" cap="none" spc="0" normalizeH="0" baseline="0" noProof="0" dirty="0" smtClean="0">
                <a:ln>
                  <a:noFill/>
                </a:ln>
                <a:solidFill>
                  <a:srgbClr val="92D050"/>
                </a:solidFill>
                <a:effectLst/>
                <a:uLnTx/>
                <a:uFillTx/>
                <a:latin typeface="メイリオ" pitchFamily="50" charset="-128"/>
                <a:ea typeface="メイリオ" pitchFamily="50" charset="-128"/>
                <a:cs typeface="+mn-cs"/>
              </a:rPr>
              <a:t>→</a:t>
            </a:r>
            <a:r>
              <a:rPr kumimoji="0" lang="ja-JP" altLang="en-US" sz="2000" b="0" i="0" u="none" strike="noStrike" kern="0" cap="none" spc="0" normalizeH="0" baseline="0" noProof="0" dirty="0" smtClean="0">
                <a:ln>
                  <a:noFill/>
                </a:ln>
                <a:solidFill>
                  <a:schemeClr val="tx1"/>
                </a:solidFill>
                <a:effectLst/>
                <a:uLnTx/>
                <a:uFillTx/>
                <a:latin typeface="メイリオ" pitchFamily="50" charset="-128"/>
                <a:ea typeface="メイリオ" pitchFamily="50" charset="-128"/>
                <a:cs typeface="+mn-cs"/>
              </a:rPr>
              <a:t> </a:t>
            </a:r>
            <a:r>
              <a:rPr kumimoji="0" lang="ja-JP" altLang="en-US" sz="2000" b="0" i="0" u="none" strike="noStrike" kern="0" cap="none" spc="0" normalizeH="0" baseline="0" noProof="0" dirty="0" smtClean="0">
                <a:ln>
                  <a:noFill/>
                </a:ln>
                <a:solidFill>
                  <a:srgbClr val="00B0F0"/>
                </a:solidFill>
                <a:effectLst/>
                <a:uLnTx/>
                <a:uFillTx/>
                <a:latin typeface="メイリオ" pitchFamily="50" charset="-128"/>
                <a:ea typeface="メイリオ" pitchFamily="50" charset="-128"/>
                <a:cs typeface="+mn-cs"/>
              </a:rPr>
              <a:t>矛盾が内在している</a:t>
            </a:r>
            <a:endParaRPr lang="en-US" altLang="ja-JP" sz="2000" kern="0" dirty="0" smtClean="0">
              <a:latin typeface="メイリオ" pitchFamily="50" charset="-128"/>
              <a:ea typeface="メイリオ" pitchFamily="50" charset="-128"/>
            </a:endParaRP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lang="ja-JP" altLang="en-US" sz="2000" kern="0" dirty="0" smtClean="0">
                <a:latin typeface="メイリオ" pitchFamily="50" charset="-128"/>
                <a:ea typeface="メイリオ" pitchFamily="50" charset="-128"/>
              </a:rPr>
              <a:t>大量消費に支えられた経済 </a:t>
            </a:r>
            <a:r>
              <a:rPr lang="ja-JP" altLang="en-US" sz="2000" kern="0" dirty="0" smtClean="0">
                <a:solidFill>
                  <a:srgbClr val="92D050"/>
                </a:solidFill>
                <a:latin typeface="メイリオ" pitchFamily="50" charset="-128"/>
                <a:ea typeface="メイリオ" pitchFamily="50" charset="-128"/>
              </a:rPr>
              <a:t>→</a:t>
            </a:r>
            <a:r>
              <a:rPr lang="ja-JP" altLang="en-US" sz="2000" kern="0" dirty="0" smtClean="0">
                <a:latin typeface="メイリオ" pitchFamily="50" charset="-128"/>
                <a:ea typeface="メイリオ" pitchFamily="50" charset="-128"/>
              </a:rPr>
              <a:t> </a:t>
            </a:r>
            <a:r>
              <a:rPr lang="ja-JP" altLang="en-US" sz="2000" kern="0" dirty="0" smtClean="0">
                <a:solidFill>
                  <a:srgbClr val="00B0F0"/>
                </a:solidFill>
                <a:latin typeface="メイリオ" pitchFamily="50" charset="-128"/>
                <a:ea typeface="メイリオ" pitchFamily="50" charset="-128"/>
              </a:rPr>
              <a:t>環境・エネルギー問題</a:t>
            </a:r>
            <a:endParaRPr lang="en-US" altLang="ja-JP" sz="2000" kern="0" dirty="0" smtClean="0">
              <a:solidFill>
                <a:srgbClr val="00B0F0"/>
              </a:solidFill>
              <a:latin typeface="メイリオ" pitchFamily="50" charset="-128"/>
              <a:ea typeface="メイリオ" pitchFamily="50" charset="-128"/>
            </a:endParaRPr>
          </a:p>
          <a:p>
            <a:pPr marL="342900" indent="-342900">
              <a:spcBef>
                <a:spcPct val="20000"/>
              </a:spcBef>
              <a:buFontTx/>
              <a:buChar char="•"/>
            </a:pPr>
            <a:r>
              <a:rPr lang="ja-JP" altLang="en-US" sz="2000" kern="0" dirty="0" smtClean="0">
                <a:latin typeface="メイリオ" pitchFamily="50" charset="-128"/>
                <a:ea typeface="メイリオ" pitchFamily="50" charset="-128"/>
              </a:rPr>
              <a:t>無駄な仕事 </a:t>
            </a:r>
            <a:r>
              <a:rPr lang="ja-JP" altLang="en-US" sz="2000" kern="0" dirty="0" smtClean="0">
                <a:solidFill>
                  <a:srgbClr val="92D050"/>
                </a:solidFill>
                <a:latin typeface="メイリオ" pitchFamily="50" charset="-128"/>
                <a:ea typeface="メイリオ" pitchFamily="50" charset="-128"/>
              </a:rPr>
              <a:t>→</a:t>
            </a:r>
            <a:r>
              <a:rPr lang="ja-JP" altLang="en-US" sz="2000" kern="0" dirty="0" smtClean="0">
                <a:latin typeface="メイリオ" pitchFamily="50" charset="-128"/>
                <a:ea typeface="メイリオ" pitchFamily="50" charset="-128"/>
              </a:rPr>
              <a:t> </a:t>
            </a:r>
            <a:r>
              <a:rPr lang="ja-JP" altLang="en-US" sz="2000" kern="0" dirty="0" smtClean="0">
                <a:solidFill>
                  <a:srgbClr val="00B0F0"/>
                </a:solidFill>
                <a:latin typeface="メイリオ" pitchFamily="50" charset="-128"/>
                <a:ea typeface="メイリオ" pitchFamily="50" charset="-128"/>
              </a:rPr>
              <a:t>利潤追求のための無駄な公共事業など</a:t>
            </a:r>
            <a:endParaRPr lang="en-US" altLang="ja-JP" sz="2000" kern="0" dirty="0" smtClean="0">
              <a:latin typeface="メイリオ" pitchFamily="50" charset="-128"/>
              <a:ea typeface="メイリオ" pitchFamily="50" charset="-128"/>
            </a:endParaRPr>
          </a:p>
          <a:p>
            <a:pPr marL="342900" indent="-342900">
              <a:spcBef>
                <a:spcPct val="20000"/>
              </a:spcBef>
              <a:buFontTx/>
              <a:buChar char="•"/>
            </a:pPr>
            <a:r>
              <a:rPr lang="ja-JP" altLang="en-US" sz="2000" kern="0" dirty="0" smtClean="0">
                <a:latin typeface="メイリオ" pitchFamily="50" charset="-128"/>
                <a:ea typeface="メイリオ" pitchFamily="50" charset="-128"/>
              </a:rPr>
              <a:t>無駄な競争 </a:t>
            </a:r>
            <a:r>
              <a:rPr lang="ja-JP" altLang="en-US" sz="2000" kern="0" dirty="0" smtClean="0">
                <a:solidFill>
                  <a:srgbClr val="92D050"/>
                </a:solidFill>
                <a:latin typeface="メイリオ" pitchFamily="50" charset="-128"/>
                <a:ea typeface="メイリオ" pitchFamily="50" charset="-128"/>
              </a:rPr>
              <a:t>→</a:t>
            </a:r>
            <a:r>
              <a:rPr lang="ja-JP" altLang="en-US" sz="2000" kern="0" dirty="0" smtClean="0">
                <a:solidFill>
                  <a:srgbClr val="00B0F0"/>
                </a:solidFill>
                <a:latin typeface="メイリオ" pitchFamily="50" charset="-128"/>
                <a:ea typeface="メイリオ" pitchFamily="50" charset="-128"/>
              </a:rPr>
              <a:t> 市場、顧客の奪い合いなど（詳細は後述）</a:t>
            </a:r>
            <a:endParaRPr lang="en-US" altLang="ja-JP" sz="2000" kern="0" dirty="0" smtClean="0">
              <a:solidFill>
                <a:srgbClr val="00B0F0"/>
              </a:solidFill>
              <a:latin typeface="メイリオ" pitchFamily="50" charset="-128"/>
              <a:ea typeface="メイリオ" pitchFamily="50" charset="-128"/>
            </a:endParaRPr>
          </a:p>
          <a:p>
            <a:pPr marL="342900" lvl="0" indent="-342900">
              <a:spcBef>
                <a:spcPct val="20000"/>
              </a:spcBef>
              <a:buFontTx/>
              <a:buChar char="•"/>
            </a:pPr>
            <a:r>
              <a:rPr kumimoji="0" lang="ja-JP" altLang="en-US" sz="2000" b="0" i="0" u="none" strike="noStrike" kern="0" cap="none" spc="0" normalizeH="0" baseline="0" noProof="0" dirty="0" smtClean="0">
                <a:ln>
                  <a:noFill/>
                </a:ln>
                <a:solidFill>
                  <a:schemeClr val="tx1"/>
                </a:solidFill>
                <a:effectLst/>
                <a:uLnTx/>
                <a:uFillTx/>
                <a:latin typeface="メイリオ" pitchFamily="50" charset="-128"/>
                <a:ea typeface="メイリオ" pitchFamily="50" charset="-128"/>
                <a:cs typeface="+mn-cs"/>
              </a:rPr>
              <a:t>終わりのない経済成長のノルマ </a:t>
            </a:r>
            <a:r>
              <a:rPr lang="ja-JP" altLang="en-US" sz="2000" kern="0" dirty="0" smtClean="0">
                <a:solidFill>
                  <a:srgbClr val="92D050"/>
                </a:solidFill>
                <a:latin typeface="メイリオ" pitchFamily="50" charset="-128"/>
                <a:ea typeface="メイリオ" pitchFamily="50" charset="-128"/>
              </a:rPr>
              <a:t>→</a:t>
            </a:r>
            <a:r>
              <a:rPr lang="ja-JP" altLang="en-US" sz="2000" kern="0" dirty="0" smtClean="0">
                <a:solidFill>
                  <a:srgbClr val="00B0F0"/>
                </a:solidFill>
                <a:latin typeface="メイリオ" pitchFamily="50" charset="-128"/>
                <a:ea typeface="メイリオ" pitchFamily="50" charset="-128"/>
              </a:rPr>
              <a:t> 持続可能ではない</a:t>
            </a:r>
            <a:endParaRPr lang="en-US" altLang="ja-JP" sz="2000" kern="0" dirty="0" smtClean="0">
              <a:solidFill>
                <a:srgbClr val="00B0F0"/>
              </a:solidFill>
              <a:latin typeface="メイリオ" pitchFamily="50" charset="-128"/>
              <a:ea typeface="メイリオ" pitchFamily="50" charset="-128"/>
            </a:endParaRPr>
          </a:p>
          <a:p>
            <a:pPr marL="342900" indent="-342900">
              <a:spcBef>
                <a:spcPct val="20000"/>
              </a:spcBef>
              <a:buFontTx/>
              <a:buChar char="•"/>
            </a:pPr>
            <a:r>
              <a:rPr lang="ja-JP" altLang="en-US" sz="2000" kern="0" dirty="0" smtClean="0">
                <a:latin typeface="メイリオ" pitchFamily="50" charset="-128"/>
                <a:ea typeface="メイリオ" pitchFamily="50" charset="-128"/>
              </a:rPr>
              <a:t>財政問題 </a:t>
            </a:r>
            <a:r>
              <a:rPr lang="ja-JP" altLang="en-US" sz="2000" kern="0" dirty="0" smtClean="0">
                <a:solidFill>
                  <a:srgbClr val="92D050"/>
                </a:solidFill>
                <a:latin typeface="メイリオ" pitchFamily="50" charset="-128"/>
                <a:ea typeface="メイリオ" pitchFamily="50" charset="-128"/>
              </a:rPr>
              <a:t>→</a:t>
            </a:r>
            <a:r>
              <a:rPr lang="ja-JP" altLang="en-US" sz="2000" kern="0" dirty="0" smtClean="0">
                <a:solidFill>
                  <a:srgbClr val="00B0F0"/>
                </a:solidFill>
                <a:latin typeface="メイリオ" pitchFamily="50" charset="-128"/>
                <a:ea typeface="メイリオ" pitchFamily="50" charset="-128"/>
              </a:rPr>
              <a:t> 年金、医療費など、解決の目処が立たない</a:t>
            </a:r>
            <a:endParaRPr kumimoji="0" lang="ja-JP" altLang="ja-JP" sz="2000" b="0" i="0" u="none" strike="noStrike" kern="0" cap="none" spc="0" normalizeH="0" baseline="0" noProof="0" dirty="0" smtClean="0">
              <a:ln>
                <a:noFill/>
              </a:ln>
              <a:solidFill>
                <a:schemeClr val="tx1"/>
              </a:solidFill>
              <a:effectLst/>
              <a:uLnTx/>
              <a:uFillTx/>
              <a:latin typeface="メイリオ" pitchFamily="50" charset="-128"/>
              <a:ea typeface="メイリオ" pitchFamily="50" charset="-128"/>
              <a:cs typeface="+mn-cs"/>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par>
                                <p:cTn id="9" presetID="22" presetClass="entr" presetSubtype="8" fill="hold" grpId="0" nodeType="with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animEffect transition="in" filter="wipe(left)">
                                      <p:cBhvr>
                                        <p:cTn id="11" dur="500"/>
                                        <p:tgtEl>
                                          <p:spTgt spid="8">
                                            <p:txEl>
                                              <p:pRg st="0" end="0"/>
                                            </p:txEl>
                                          </p:spTgt>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8">
                                            <p:txEl>
                                              <p:pRg st="1" end="1"/>
                                            </p:txEl>
                                          </p:spTgt>
                                        </p:tgtEl>
                                        <p:attrNameLst>
                                          <p:attrName>style.visibility</p:attrName>
                                        </p:attrNameLst>
                                      </p:cBhvr>
                                      <p:to>
                                        <p:strVal val="visible"/>
                                      </p:to>
                                    </p:set>
                                    <p:animEffect transition="in" filter="wipe(left)">
                                      <p:cBhvr>
                                        <p:cTn id="14" dur="500"/>
                                        <p:tgtEl>
                                          <p:spTgt spid="8">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7">
                                            <p:txEl>
                                              <p:pRg st="0" end="0"/>
                                            </p:txEl>
                                          </p:spTgt>
                                        </p:tgtEl>
                                        <p:attrNameLst>
                                          <p:attrName>style.visibility</p:attrName>
                                        </p:attrNameLst>
                                      </p:cBhvr>
                                      <p:to>
                                        <p:strVal val="visible"/>
                                      </p:to>
                                    </p:set>
                                    <p:animEffect transition="in" filter="wipe(left)">
                                      <p:cBhvr>
                                        <p:cTn id="19" dur="500"/>
                                        <p:tgtEl>
                                          <p:spTgt spid="7">
                                            <p:txEl>
                                              <p:pRg st="0" end="0"/>
                                            </p:txEl>
                                          </p:spTgt>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7">
                                            <p:txEl>
                                              <p:pRg st="1" end="1"/>
                                            </p:txEl>
                                          </p:spTgt>
                                        </p:tgtEl>
                                        <p:attrNameLst>
                                          <p:attrName>style.visibility</p:attrName>
                                        </p:attrNameLst>
                                      </p:cBhvr>
                                      <p:to>
                                        <p:strVal val="visible"/>
                                      </p:to>
                                    </p:set>
                                    <p:animEffect transition="in" filter="wipe(left)">
                                      <p:cBhvr>
                                        <p:cTn id="22" dur="500"/>
                                        <p:tgtEl>
                                          <p:spTgt spid="7">
                                            <p:txEl>
                                              <p:pRg st="1" end="1"/>
                                            </p:txEl>
                                          </p:spTgt>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7">
                                            <p:txEl>
                                              <p:pRg st="2" end="2"/>
                                            </p:txEl>
                                          </p:spTgt>
                                        </p:tgtEl>
                                        <p:attrNameLst>
                                          <p:attrName>style.visibility</p:attrName>
                                        </p:attrNameLst>
                                      </p:cBhvr>
                                      <p:to>
                                        <p:strVal val="visible"/>
                                      </p:to>
                                    </p:set>
                                    <p:animEffect transition="in" filter="wipe(left)">
                                      <p:cBhvr>
                                        <p:cTn id="25" dur="500"/>
                                        <p:tgtEl>
                                          <p:spTgt spid="7">
                                            <p:txEl>
                                              <p:pRg st="2" end="2"/>
                                            </p:txEl>
                                          </p:spTgt>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7">
                                            <p:txEl>
                                              <p:pRg st="3" end="3"/>
                                            </p:txEl>
                                          </p:spTgt>
                                        </p:tgtEl>
                                        <p:attrNameLst>
                                          <p:attrName>style.visibility</p:attrName>
                                        </p:attrNameLst>
                                      </p:cBhvr>
                                      <p:to>
                                        <p:strVal val="visible"/>
                                      </p:to>
                                    </p:set>
                                    <p:animEffect transition="in" filter="wipe(left)">
                                      <p:cBhvr>
                                        <p:cTn id="28" dur="500"/>
                                        <p:tgtEl>
                                          <p:spTgt spid="7">
                                            <p:txEl>
                                              <p:pRg st="3" end="3"/>
                                            </p:txEl>
                                          </p:spTgt>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7">
                                            <p:txEl>
                                              <p:pRg st="4" end="4"/>
                                            </p:txEl>
                                          </p:spTgt>
                                        </p:tgtEl>
                                        <p:attrNameLst>
                                          <p:attrName>style.visibility</p:attrName>
                                        </p:attrNameLst>
                                      </p:cBhvr>
                                      <p:to>
                                        <p:strVal val="visible"/>
                                      </p:to>
                                    </p:set>
                                    <p:animEffect transition="in" filter="wipe(left)">
                                      <p:cBhvr>
                                        <p:cTn id="31" dur="500"/>
                                        <p:tgtEl>
                                          <p:spTgt spid="7">
                                            <p:txEl>
                                              <p:pRg st="4" end="4"/>
                                            </p:txEl>
                                          </p:spTgt>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7">
                                            <p:txEl>
                                              <p:pRg st="5" end="5"/>
                                            </p:txEl>
                                          </p:spTgt>
                                        </p:tgtEl>
                                        <p:attrNameLst>
                                          <p:attrName>style.visibility</p:attrName>
                                        </p:attrNameLst>
                                      </p:cBhvr>
                                      <p:to>
                                        <p:strVal val="visible"/>
                                      </p:to>
                                    </p:set>
                                    <p:animEffect transition="in" filter="wipe(left)">
                                      <p:cBhvr>
                                        <p:cTn id="34" dur="500"/>
                                        <p:tgtEl>
                                          <p:spTgt spid="7">
                                            <p:txEl>
                                              <p:pRg st="5" end="5"/>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1" fill="hold" grpId="0" nodeType="click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wipe(up)">
                                      <p:cBhvr>
                                        <p:cTn id="39" dur="500"/>
                                        <p:tgtEl>
                                          <p:spTgt spid="6"/>
                                        </p:tgtEl>
                                      </p:cBhvr>
                                    </p:animEffect>
                                  </p:childTnLst>
                                </p:cTn>
                              </p:par>
                            </p:childTnLst>
                          </p:cTn>
                        </p:par>
                        <p:par>
                          <p:cTn id="40" fill="hold">
                            <p:stCondLst>
                              <p:cond delay="500"/>
                            </p:stCondLst>
                            <p:childTnLst>
                              <p:par>
                                <p:cTn id="41" presetID="53" presetClass="entr" presetSubtype="0" fill="hold" grpId="0" nodeType="afterEffect">
                                  <p:stCondLst>
                                    <p:cond delay="0"/>
                                  </p:stCondLst>
                                  <p:childTnLst>
                                    <p:set>
                                      <p:cBhvr>
                                        <p:cTn id="42" dur="1" fill="hold">
                                          <p:stCondLst>
                                            <p:cond delay="0"/>
                                          </p:stCondLst>
                                        </p:cTn>
                                        <p:tgtEl>
                                          <p:spTgt spid="4"/>
                                        </p:tgtEl>
                                        <p:attrNameLst>
                                          <p:attrName>style.visibility</p:attrName>
                                        </p:attrNameLst>
                                      </p:cBhvr>
                                      <p:to>
                                        <p:strVal val="visible"/>
                                      </p:to>
                                    </p:set>
                                    <p:anim calcmode="lin" valueType="num">
                                      <p:cBhvr>
                                        <p:cTn id="43" dur="500" fill="hold"/>
                                        <p:tgtEl>
                                          <p:spTgt spid="4"/>
                                        </p:tgtEl>
                                        <p:attrNameLst>
                                          <p:attrName>ppt_w</p:attrName>
                                        </p:attrNameLst>
                                      </p:cBhvr>
                                      <p:tavLst>
                                        <p:tav tm="0">
                                          <p:val>
                                            <p:fltVal val="0"/>
                                          </p:val>
                                        </p:tav>
                                        <p:tav tm="100000">
                                          <p:val>
                                            <p:strVal val="#ppt_w"/>
                                          </p:val>
                                        </p:tav>
                                      </p:tavLst>
                                    </p:anim>
                                    <p:anim calcmode="lin" valueType="num">
                                      <p:cBhvr>
                                        <p:cTn id="44" dur="500" fill="hold"/>
                                        <p:tgtEl>
                                          <p:spTgt spid="4"/>
                                        </p:tgtEl>
                                        <p:attrNameLst>
                                          <p:attrName>ppt_h</p:attrName>
                                        </p:attrNameLst>
                                      </p:cBhvr>
                                      <p:tavLst>
                                        <p:tav tm="0">
                                          <p:val>
                                            <p:fltVal val="0"/>
                                          </p:val>
                                        </p:tav>
                                        <p:tav tm="100000">
                                          <p:val>
                                            <p:strVal val="#ppt_h"/>
                                          </p:val>
                                        </p:tav>
                                      </p:tavLst>
                                    </p:anim>
                                    <p:animEffect transition="in" filter="fade">
                                      <p:cBhvr>
                                        <p:cTn id="4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uiExpand="1" build="p"/>
      <p:bldP spid="4" grpId="0"/>
      <p:bldP spid="6" grpId="0" animBg="1"/>
      <p:bldP spid="7"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lum/>
          </a:blip>
          <a:srcRect/>
          <a:stretch>
            <a:fillRect/>
          </a:stretch>
        </a:blipFill>
        <a:effectLst/>
      </p:bgPr>
    </p:bg>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a:xfrm>
            <a:off x="304912" y="228684"/>
            <a:ext cx="8381888" cy="735013"/>
          </a:xfrm>
        </p:spPr>
        <p:txBody>
          <a:bodyPr/>
          <a:lstStyle/>
          <a:p>
            <a:r>
              <a:rPr lang="ja-JP" altLang="en-US" b="0" dirty="0" smtClean="0">
                <a:solidFill>
                  <a:schemeClr val="bg1"/>
                </a:solidFill>
                <a:latin typeface="メイリオ" pitchFamily="50" charset="-128"/>
                <a:ea typeface="メイリオ" pitchFamily="50" charset="-128"/>
              </a:rPr>
              <a:t>対症療法か、根源療法か？</a:t>
            </a:r>
            <a:endParaRPr lang="ja-JP" altLang="ja-JP" b="0" dirty="0">
              <a:solidFill>
                <a:schemeClr val="bg1"/>
              </a:solidFill>
              <a:latin typeface="メイリオ" pitchFamily="50" charset="-128"/>
              <a:ea typeface="メイリオ" pitchFamily="50" charset="-128"/>
            </a:endParaRPr>
          </a:p>
        </p:txBody>
      </p:sp>
      <p:pic>
        <p:nvPicPr>
          <p:cNvPr id="9218" name="Picture 2" descr="http://1.bp.blogspot.com/-xKxxs7rX9f8/ThAw0ewlvgI/AAAAAAAAGCM/WQep8FSMjJ0/s1600/Titanic.gif"/>
          <p:cNvPicPr>
            <a:picLocks noChangeAspect="1" noChangeArrowheads="1"/>
          </p:cNvPicPr>
          <p:nvPr/>
        </p:nvPicPr>
        <p:blipFill>
          <a:blip r:embed="rId4" cstate="print"/>
          <a:srcRect/>
          <a:stretch>
            <a:fillRect/>
          </a:stretch>
        </p:blipFill>
        <p:spPr bwMode="auto">
          <a:xfrm>
            <a:off x="5362575" y="3381374"/>
            <a:ext cx="3781425" cy="3476626"/>
          </a:xfrm>
          <a:prstGeom prst="rect">
            <a:avLst/>
          </a:prstGeom>
          <a:noFill/>
        </p:spPr>
      </p:pic>
      <p:sp>
        <p:nvSpPr>
          <p:cNvPr id="7" name="テキスト ボックス 6"/>
          <p:cNvSpPr txBox="1"/>
          <p:nvPr/>
        </p:nvSpPr>
        <p:spPr>
          <a:xfrm>
            <a:off x="762100" y="1600248"/>
            <a:ext cx="7543602" cy="1323439"/>
          </a:xfrm>
          <a:prstGeom prst="rect">
            <a:avLst/>
          </a:prstGeom>
          <a:noFill/>
        </p:spPr>
        <p:txBody>
          <a:bodyPr wrap="square" rtlCol="0">
            <a:spAutoFit/>
          </a:bodyPr>
          <a:lstStyle/>
          <a:p>
            <a:r>
              <a:rPr kumimoji="1" lang="ja-JP" altLang="en-US" sz="2000" dirty="0" smtClean="0">
                <a:latin typeface="メイリオ" pitchFamily="50" charset="-128"/>
                <a:ea typeface="メイリオ" pitchFamily="50" charset="-128"/>
              </a:rPr>
              <a:t>資本主義が、共産主義と同様に、持続可能なものでないなら、政治家や知識人が議論していることは、沈みゆく運命の船の</a:t>
            </a:r>
            <a:endParaRPr kumimoji="1" lang="en-US" altLang="ja-JP" sz="2000" dirty="0" smtClean="0">
              <a:latin typeface="メイリオ" pitchFamily="50" charset="-128"/>
              <a:ea typeface="メイリオ" pitchFamily="50" charset="-128"/>
            </a:endParaRPr>
          </a:p>
          <a:p>
            <a:r>
              <a:rPr kumimoji="1" lang="ja-JP" altLang="en-US" sz="2000" dirty="0" smtClean="0">
                <a:solidFill>
                  <a:srgbClr val="FF0000"/>
                </a:solidFill>
                <a:latin typeface="メイリオ" pitchFamily="50" charset="-128"/>
                <a:ea typeface="メイリオ" pitchFamily="50" charset="-128"/>
              </a:rPr>
              <a:t>延命措置</a:t>
            </a:r>
            <a:r>
              <a:rPr kumimoji="1" lang="ja-JP" altLang="en-US" sz="2000" dirty="0" smtClean="0">
                <a:latin typeface="メイリオ" pitchFamily="50" charset="-128"/>
                <a:ea typeface="メイリオ" pitchFamily="50" charset="-128"/>
              </a:rPr>
              <a:t>のようなものでしかない。</a:t>
            </a:r>
            <a:endParaRPr kumimoji="1" lang="en-US" altLang="ja-JP" sz="2000" dirty="0" smtClean="0">
              <a:solidFill>
                <a:srgbClr val="FF0000"/>
              </a:solidFill>
              <a:latin typeface="メイリオ" pitchFamily="50" charset="-128"/>
              <a:ea typeface="メイリオ" pitchFamily="50" charset="-128"/>
            </a:endParaRPr>
          </a:p>
          <a:p>
            <a:r>
              <a:rPr kumimoji="1" lang="ja-JP" altLang="en-US" sz="2000" dirty="0" smtClean="0">
                <a:latin typeface="メイリオ" pitchFamily="50" charset="-128"/>
                <a:ea typeface="メイリオ" pitchFamily="50" charset="-128"/>
              </a:rPr>
              <a:t>つまり、</a:t>
            </a:r>
            <a:r>
              <a:rPr kumimoji="1" lang="ja-JP" altLang="en-US" sz="2000" dirty="0" smtClean="0">
                <a:solidFill>
                  <a:srgbClr val="FF0000"/>
                </a:solidFill>
                <a:latin typeface="メイリオ" pitchFamily="50" charset="-128"/>
                <a:ea typeface="メイリオ" pitchFamily="50" charset="-128"/>
              </a:rPr>
              <a:t>対症療法</a:t>
            </a:r>
            <a:r>
              <a:rPr kumimoji="1" lang="ja-JP" altLang="en-US" sz="2000" dirty="0" smtClean="0">
                <a:latin typeface="メイリオ" pitchFamily="50" charset="-128"/>
                <a:ea typeface="メイリオ" pitchFamily="50" charset="-128"/>
              </a:rPr>
              <a:t>でしかなく、</a:t>
            </a:r>
            <a:r>
              <a:rPr kumimoji="1" lang="ja-JP" altLang="en-US" sz="2000" dirty="0" smtClean="0">
                <a:solidFill>
                  <a:srgbClr val="FF0000"/>
                </a:solidFill>
                <a:latin typeface="メイリオ" pitchFamily="50" charset="-128"/>
                <a:ea typeface="メイリオ" pitchFamily="50" charset="-128"/>
              </a:rPr>
              <a:t>根源療法</a:t>
            </a:r>
            <a:r>
              <a:rPr kumimoji="1" lang="ja-JP" altLang="en-US" sz="2000" dirty="0" smtClean="0">
                <a:latin typeface="メイリオ" pitchFamily="50" charset="-128"/>
                <a:ea typeface="メイリオ" pitchFamily="50" charset="-128"/>
              </a:rPr>
              <a:t>ではない。</a:t>
            </a:r>
            <a:endParaRPr kumimoji="1" lang="en-US" altLang="ja-JP" sz="2000" dirty="0" smtClean="0">
              <a:latin typeface="メイリオ" pitchFamily="50" charset="-128"/>
              <a:ea typeface="メイリオ" pitchFamily="50" charset="-128"/>
            </a:endParaRPr>
          </a:p>
        </p:txBody>
      </p:sp>
      <p:sp>
        <p:nvSpPr>
          <p:cNvPr id="10" name="テキスト ボックス 9"/>
          <p:cNvSpPr txBox="1"/>
          <p:nvPr/>
        </p:nvSpPr>
        <p:spPr>
          <a:xfrm>
            <a:off x="762100" y="4321272"/>
            <a:ext cx="4648078" cy="707886"/>
          </a:xfrm>
          <a:prstGeom prst="rect">
            <a:avLst/>
          </a:prstGeom>
          <a:noFill/>
        </p:spPr>
        <p:txBody>
          <a:bodyPr wrap="square" rtlCol="0">
            <a:spAutoFit/>
          </a:bodyPr>
          <a:lstStyle/>
          <a:p>
            <a:r>
              <a:rPr kumimoji="1" lang="ja-JP" altLang="en-US" sz="2000" dirty="0" smtClean="0">
                <a:solidFill>
                  <a:srgbClr val="00B050"/>
                </a:solidFill>
                <a:latin typeface="メイリオ" pitchFamily="50" charset="-128"/>
                <a:ea typeface="メイリオ" pitchFamily="50" charset="-128"/>
              </a:rPr>
              <a:t>私たちが乗り換えるべき、</a:t>
            </a:r>
            <a:endParaRPr kumimoji="1" lang="en-US" altLang="ja-JP" sz="2000" dirty="0" smtClean="0">
              <a:solidFill>
                <a:srgbClr val="00B050"/>
              </a:solidFill>
              <a:latin typeface="メイリオ" pitchFamily="50" charset="-128"/>
              <a:ea typeface="メイリオ" pitchFamily="50" charset="-128"/>
            </a:endParaRPr>
          </a:p>
          <a:p>
            <a:r>
              <a:rPr kumimoji="1" lang="ja-JP" altLang="en-US" sz="2000" dirty="0" smtClean="0">
                <a:solidFill>
                  <a:srgbClr val="00B050"/>
                </a:solidFill>
                <a:latin typeface="メイリオ" pitchFamily="50" charset="-128"/>
                <a:ea typeface="メイリオ" pitchFamily="50" charset="-128"/>
              </a:rPr>
              <a:t>新しい船の</a:t>
            </a:r>
            <a:r>
              <a:rPr kumimoji="1" lang="ja-JP" altLang="en-US" sz="2000" dirty="0">
                <a:solidFill>
                  <a:srgbClr val="00B050"/>
                </a:solidFill>
                <a:latin typeface="メイリオ" pitchFamily="50" charset="-128"/>
                <a:ea typeface="メイリオ" pitchFamily="50" charset="-128"/>
              </a:rPr>
              <a:t>設計</a:t>
            </a:r>
            <a:r>
              <a:rPr kumimoji="1" lang="ja-JP" altLang="en-US" sz="2000" dirty="0" smtClean="0">
                <a:solidFill>
                  <a:srgbClr val="00B050"/>
                </a:solidFill>
                <a:latin typeface="メイリオ" pitchFamily="50" charset="-128"/>
                <a:ea typeface="メイリオ" pitchFamily="50" charset="-128"/>
              </a:rPr>
              <a:t>が</a:t>
            </a:r>
            <a:r>
              <a:rPr kumimoji="1" lang="ja-JP" altLang="en-US" sz="2000" dirty="0">
                <a:solidFill>
                  <a:srgbClr val="00B050"/>
                </a:solidFill>
                <a:latin typeface="メイリオ" pitchFamily="50" charset="-128"/>
                <a:ea typeface="メイリオ" pitchFamily="50" charset="-128"/>
              </a:rPr>
              <a:t>求められて</a:t>
            </a:r>
            <a:r>
              <a:rPr kumimoji="1" lang="ja-JP" altLang="en-US" sz="2000" dirty="0" smtClean="0">
                <a:solidFill>
                  <a:srgbClr val="00B050"/>
                </a:solidFill>
                <a:latin typeface="メイリオ" pitchFamily="50" charset="-128"/>
                <a:ea typeface="メイリオ" pitchFamily="50" charset="-128"/>
              </a:rPr>
              <a:t>いる！</a:t>
            </a:r>
            <a:endParaRPr kumimoji="1" lang="en-US" altLang="ja-JP" sz="2000" dirty="0" smtClean="0">
              <a:solidFill>
                <a:srgbClr val="00B050"/>
              </a:solidFill>
              <a:latin typeface="メイリオ" pitchFamily="50" charset="-128"/>
              <a:ea typeface="メイリオ" pitchFamily="50" charset="-128"/>
            </a:endParaRPr>
          </a:p>
        </p:txBody>
      </p:sp>
      <p:sp>
        <p:nvSpPr>
          <p:cNvPr id="8" name="テキスト ボックス 7"/>
          <p:cNvSpPr txBox="1"/>
          <p:nvPr/>
        </p:nvSpPr>
        <p:spPr>
          <a:xfrm>
            <a:off x="762100" y="3124208"/>
            <a:ext cx="4648078" cy="1015663"/>
          </a:xfrm>
          <a:prstGeom prst="rect">
            <a:avLst/>
          </a:prstGeom>
          <a:noFill/>
        </p:spPr>
        <p:txBody>
          <a:bodyPr wrap="square" rtlCol="0">
            <a:spAutoFit/>
          </a:bodyPr>
          <a:lstStyle/>
          <a:p>
            <a:r>
              <a:rPr kumimoji="1" lang="ja-JP" altLang="en-US" sz="2000" dirty="0" smtClean="0">
                <a:latin typeface="メイリオ" pitchFamily="50" charset="-128"/>
                <a:ea typeface="メイリオ" pitchFamily="50" charset="-128"/>
              </a:rPr>
              <a:t>人類は、お金という</a:t>
            </a:r>
            <a:r>
              <a:rPr kumimoji="1" lang="ja-JP" altLang="en-US" sz="2000" dirty="0" smtClean="0">
                <a:solidFill>
                  <a:srgbClr val="FF0000"/>
                </a:solidFill>
                <a:latin typeface="メイリオ" pitchFamily="50" charset="-128"/>
                <a:ea typeface="メイリオ" pitchFamily="50" charset="-128"/>
              </a:rPr>
              <a:t>紙切れ</a:t>
            </a:r>
            <a:r>
              <a:rPr kumimoji="1" lang="ja-JP" altLang="en-US" sz="2000" dirty="0" smtClean="0">
                <a:latin typeface="メイリオ" pitchFamily="50" charset="-128"/>
                <a:ea typeface="メイリオ" pitchFamily="50" charset="-128"/>
              </a:rPr>
              <a:t>や通帳上の</a:t>
            </a:r>
            <a:r>
              <a:rPr kumimoji="1" lang="ja-JP" altLang="en-US" sz="2000" dirty="0" smtClean="0">
                <a:solidFill>
                  <a:srgbClr val="FF0000"/>
                </a:solidFill>
                <a:latin typeface="メイリオ" pitchFamily="50" charset="-128"/>
                <a:ea typeface="メイリオ" pitchFamily="50" charset="-128"/>
              </a:rPr>
              <a:t>単なる数字</a:t>
            </a:r>
            <a:r>
              <a:rPr kumimoji="1" lang="ja-JP" altLang="en-US" sz="2000" dirty="0" smtClean="0">
                <a:latin typeface="メイリオ" pitchFamily="50" charset="-128"/>
                <a:ea typeface="メイリオ" pitchFamily="50" charset="-128"/>
              </a:rPr>
              <a:t>によって滅亡の危機に貧していると言えるかもしれない。</a:t>
            </a:r>
            <a:endParaRPr kumimoji="1" lang="en-US" altLang="ja-JP" sz="2000" dirty="0" smtClean="0">
              <a:latin typeface="メイリオ" pitchFamily="50" charset="-128"/>
              <a:ea typeface="メイリオ" pitchFamily="50" charset="-128"/>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1000"/>
                                        <p:tgtEl>
                                          <p:spTgt spid="7"/>
                                        </p:tgtEl>
                                      </p:cBhvr>
                                    </p:animEffect>
                                  </p:childTnLst>
                                </p:cTn>
                              </p:par>
                            </p:childTnLst>
                          </p:cTn>
                        </p:par>
                        <p:par>
                          <p:cTn id="11" fill="hold">
                            <p:stCondLst>
                              <p:cond delay="1000"/>
                            </p:stCondLst>
                            <p:childTnLst>
                              <p:par>
                                <p:cTn id="12" presetID="42" presetClass="entr" presetSubtype="0" fill="hold" nodeType="afterEffect">
                                  <p:stCondLst>
                                    <p:cond delay="4000"/>
                                  </p:stCondLst>
                                  <p:childTnLst>
                                    <p:set>
                                      <p:cBhvr>
                                        <p:cTn id="13" dur="1" fill="hold">
                                          <p:stCondLst>
                                            <p:cond delay="0"/>
                                          </p:stCondLst>
                                        </p:cTn>
                                        <p:tgtEl>
                                          <p:spTgt spid="9218"/>
                                        </p:tgtEl>
                                        <p:attrNameLst>
                                          <p:attrName>style.visibility</p:attrName>
                                        </p:attrNameLst>
                                      </p:cBhvr>
                                      <p:to>
                                        <p:strVal val="visible"/>
                                      </p:to>
                                    </p:set>
                                    <p:animEffect transition="in" filter="fade">
                                      <p:cBhvr>
                                        <p:cTn id="14" dur="1000"/>
                                        <p:tgtEl>
                                          <p:spTgt spid="9218"/>
                                        </p:tgtEl>
                                      </p:cBhvr>
                                    </p:animEffect>
                                    <p:anim calcmode="lin" valueType="num">
                                      <p:cBhvr>
                                        <p:cTn id="15" dur="1000" fill="hold"/>
                                        <p:tgtEl>
                                          <p:spTgt spid="9218"/>
                                        </p:tgtEl>
                                        <p:attrNameLst>
                                          <p:attrName>ppt_x</p:attrName>
                                        </p:attrNameLst>
                                      </p:cBhvr>
                                      <p:tavLst>
                                        <p:tav tm="0">
                                          <p:val>
                                            <p:strVal val="#ppt_x"/>
                                          </p:val>
                                        </p:tav>
                                        <p:tav tm="100000">
                                          <p:val>
                                            <p:strVal val="#ppt_x"/>
                                          </p:val>
                                        </p:tav>
                                      </p:tavLst>
                                    </p:anim>
                                    <p:anim calcmode="lin" valueType="num">
                                      <p:cBhvr>
                                        <p:cTn id="16" dur="1000" fill="hold"/>
                                        <p:tgtEl>
                                          <p:spTgt spid="921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1000"/>
                                        <p:tgtEl>
                                          <p:spTgt spid="8"/>
                                        </p:tgtEl>
                                      </p:cBhvr>
                                    </p:animEffect>
                                  </p:childTnLst>
                                </p:cTn>
                              </p:par>
                            </p:childTnLst>
                          </p:cTn>
                        </p:par>
                        <p:par>
                          <p:cTn id="22" fill="hold">
                            <p:stCondLst>
                              <p:cond delay="1000"/>
                            </p:stCondLst>
                            <p:childTnLst>
                              <p:par>
                                <p:cTn id="23" presetID="10" presetClass="entr" presetSubtype="0"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10" grpId="0"/>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lum/>
          </a:blip>
          <a:srcRect/>
          <a:stretch>
            <a:fillRect/>
          </a:stretch>
        </a:blipFill>
        <a:effectLst/>
      </p:bgPr>
    </p:bg>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a:xfrm>
            <a:off x="304912" y="228684"/>
            <a:ext cx="8381888" cy="735013"/>
          </a:xfrm>
        </p:spPr>
        <p:txBody>
          <a:bodyPr/>
          <a:lstStyle/>
          <a:p>
            <a:r>
              <a:rPr lang="ja-JP" altLang="en-US" b="0" dirty="0" smtClean="0">
                <a:solidFill>
                  <a:schemeClr val="bg1"/>
                </a:solidFill>
                <a:latin typeface="メイリオ" pitchFamily="50" charset="-128"/>
                <a:ea typeface="メイリオ" pitchFamily="50" charset="-128"/>
              </a:rPr>
              <a:t>問題解決の</a:t>
            </a:r>
            <a:r>
              <a:rPr lang="ja-JP" altLang="en-US" b="0" dirty="0">
                <a:solidFill>
                  <a:schemeClr val="bg1"/>
                </a:solidFill>
                <a:latin typeface="メイリオ" pitchFamily="50" charset="-128"/>
                <a:ea typeface="メイリオ" pitchFamily="50" charset="-128"/>
              </a:rPr>
              <a:t>ヒント</a:t>
            </a:r>
            <a:r>
              <a:rPr lang="ja-JP" altLang="en-US" b="0" dirty="0" smtClean="0">
                <a:solidFill>
                  <a:schemeClr val="bg1"/>
                </a:solidFill>
                <a:latin typeface="メイリオ" pitchFamily="50" charset="-128"/>
                <a:ea typeface="メイリオ" pitchFamily="50" charset="-128"/>
              </a:rPr>
              <a:t>はどこにあるのか？</a:t>
            </a:r>
            <a:endParaRPr lang="ja-JP" altLang="ja-JP" b="0" dirty="0">
              <a:solidFill>
                <a:schemeClr val="bg1"/>
              </a:solidFill>
              <a:latin typeface="メイリオ" pitchFamily="50" charset="-128"/>
              <a:ea typeface="メイリオ" pitchFamily="50" charset="-128"/>
            </a:endParaRPr>
          </a:p>
        </p:txBody>
      </p:sp>
      <p:sp>
        <p:nvSpPr>
          <p:cNvPr id="7" name="テキスト ボックス 6"/>
          <p:cNvSpPr txBox="1"/>
          <p:nvPr/>
        </p:nvSpPr>
        <p:spPr>
          <a:xfrm>
            <a:off x="381110" y="1600248"/>
            <a:ext cx="8457978" cy="707886"/>
          </a:xfrm>
          <a:prstGeom prst="rect">
            <a:avLst/>
          </a:prstGeom>
          <a:noFill/>
        </p:spPr>
        <p:txBody>
          <a:bodyPr wrap="square" rtlCol="0">
            <a:spAutoFit/>
          </a:bodyPr>
          <a:lstStyle/>
          <a:p>
            <a:r>
              <a:rPr kumimoji="1" lang="ja-JP" altLang="en-US" sz="2000" dirty="0" smtClean="0">
                <a:latin typeface="メイリオ" pitchFamily="50" charset="-128"/>
                <a:ea typeface="メイリオ" pitchFamily="50" charset="-128"/>
              </a:rPr>
              <a:t>江戸時代に比べて家事労働は大幅に減り、短時間で終わるようになった。</a:t>
            </a:r>
            <a:endParaRPr kumimoji="1" lang="en-US" altLang="ja-JP" sz="2000" dirty="0" smtClean="0">
              <a:solidFill>
                <a:srgbClr val="FF0000"/>
              </a:solidFill>
              <a:latin typeface="メイリオ" pitchFamily="50" charset="-128"/>
              <a:ea typeface="メイリオ" pitchFamily="50" charset="-128"/>
            </a:endParaRPr>
          </a:p>
          <a:p>
            <a:r>
              <a:rPr kumimoji="1" lang="ja-JP" altLang="en-US" sz="2000" dirty="0" smtClean="0">
                <a:latin typeface="メイリオ" pitchFamily="50" charset="-128"/>
                <a:ea typeface="メイリオ" pitchFamily="50" charset="-128"/>
              </a:rPr>
              <a:t>それにより、私たちの家庭生活は</a:t>
            </a:r>
            <a:r>
              <a:rPr kumimoji="1" lang="ja-JP" altLang="en-US" sz="2000" dirty="0" smtClean="0">
                <a:solidFill>
                  <a:srgbClr val="FF0000"/>
                </a:solidFill>
                <a:latin typeface="メイリオ" pitchFamily="50" charset="-128"/>
                <a:ea typeface="メイリオ" pitchFamily="50" charset="-128"/>
              </a:rPr>
              <a:t>劇的に楽に</a:t>
            </a:r>
            <a:r>
              <a:rPr kumimoji="1" lang="ja-JP" altLang="en-US" sz="2000" dirty="0" smtClean="0">
                <a:latin typeface="メイリオ" pitchFamily="50" charset="-128"/>
                <a:ea typeface="メイリオ" pitchFamily="50" charset="-128"/>
              </a:rPr>
              <a:t>、</a:t>
            </a:r>
            <a:r>
              <a:rPr kumimoji="1" lang="ja-JP" altLang="en-US" sz="2000" dirty="0" smtClean="0">
                <a:solidFill>
                  <a:srgbClr val="FF0000"/>
                </a:solidFill>
                <a:latin typeface="メイリオ" pitchFamily="50" charset="-128"/>
                <a:ea typeface="メイリオ" pitchFamily="50" charset="-128"/>
              </a:rPr>
              <a:t>豊かに</a:t>
            </a:r>
            <a:r>
              <a:rPr kumimoji="1" lang="ja-JP" altLang="en-US" sz="2000" dirty="0" smtClean="0">
                <a:latin typeface="メイリオ" pitchFamily="50" charset="-128"/>
                <a:ea typeface="メイリオ" pitchFamily="50" charset="-128"/>
              </a:rPr>
              <a:t>なった。</a:t>
            </a:r>
            <a:endParaRPr kumimoji="1" lang="en-US" altLang="ja-JP" sz="2000" dirty="0" smtClean="0">
              <a:latin typeface="メイリオ" pitchFamily="50" charset="-128"/>
              <a:ea typeface="メイリオ" pitchFamily="50" charset="-128"/>
            </a:endParaRPr>
          </a:p>
        </p:txBody>
      </p:sp>
      <p:sp>
        <p:nvSpPr>
          <p:cNvPr id="6" name="テキスト ボックス 5"/>
          <p:cNvSpPr txBox="1"/>
          <p:nvPr/>
        </p:nvSpPr>
        <p:spPr>
          <a:xfrm>
            <a:off x="381110" y="2667020"/>
            <a:ext cx="4190890" cy="707886"/>
          </a:xfrm>
          <a:prstGeom prst="rect">
            <a:avLst/>
          </a:prstGeom>
          <a:noFill/>
        </p:spPr>
        <p:txBody>
          <a:bodyPr wrap="square" rtlCol="0">
            <a:spAutoFit/>
          </a:bodyPr>
          <a:lstStyle/>
          <a:p>
            <a:r>
              <a:rPr kumimoji="1" lang="ja-JP" altLang="en-US" sz="2000" dirty="0" smtClean="0">
                <a:latin typeface="メイリオ" pitchFamily="50" charset="-128"/>
                <a:ea typeface="メイリオ" pitchFamily="50" charset="-128"/>
              </a:rPr>
              <a:t>その理由は、</a:t>
            </a:r>
            <a:r>
              <a:rPr kumimoji="1" lang="ja-JP" altLang="en-US" sz="2000" dirty="0" smtClean="0">
                <a:solidFill>
                  <a:srgbClr val="FF0000"/>
                </a:solidFill>
                <a:latin typeface="メイリオ" pitchFamily="50" charset="-128"/>
                <a:ea typeface="メイリオ" pitchFamily="50" charset="-128"/>
              </a:rPr>
              <a:t>インフラ整備</a:t>
            </a:r>
            <a:r>
              <a:rPr kumimoji="1" lang="ja-JP" altLang="en-US" sz="2000" dirty="0" smtClean="0">
                <a:latin typeface="メイリオ" pitchFamily="50" charset="-128"/>
                <a:ea typeface="メイリオ" pitchFamily="50" charset="-128"/>
              </a:rPr>
              <a:t>や</a:t>
            </a:r>
            <a:endParaRPr kumimoji="1" lang="en-US" altLang="ja-JP" sz="2000" dirty="0" smtClean="0">
              <a:latin typeface="メイリオ" pitchFamily="50" charset="-128"/>
              <a:ea typeface="メイリオ" pitchFamily="50" charset="-128"/>
            </a:endParaRPr>
          </a:p>
          <a:p>
            <a:r>
              <a:rPr kumimoji="1" lang="ja-JP" altLang="en-US" sz="2000" dirty="0" smtClean="0">
                <a:solidFill>
                  <a:srgbClr val="FF0000"/>
                </a:solidFill>
                <a:latin typeface="メイリオ" pitchFamily="50" charset="-128"/>
                <a:ea typeface="メイリオ" pitchFamily="50" charset="-128"/>
              </a:rPr>
              <a:t>便利な家電製品</a:t>
            </a:r>
            <a:r>
              <a:rPr kumimoji="1" lang="ja-JP" altLang="en-US" sz="2000" dirty="0" smtClean="0">
                <a:latin typeface="メイリオ" pitchFamily="50" charset="-128"/>
                <a:ea typeface="メイリオ" pitchFamily="50" charset="-128"/>
              </a:rPr>
              <a:t>のおかげである。</a:t>
            </a:r>
            <a:endParaRPr kumimoji="1" lang="en-US" altLang="ja-JP" sz="2000" dirty="0" smtClean="0">
              <a:latin typeface="メイリオ" pitchFamily="50" charset="-128"/>
              <a:ea typeface="メイリオ" pitchFamily="50" charset="-128"/>
            </a:endParaRPr>
          </a:p>
        </p:txBody>
      </p:sp>
      <p:sp>
        <p:nvSpPr>
          <p:cNvPr id="8" name="テキスト ボックス 7"/>
          <p:cNvSpPr txBox="1"/>
          <p:nvPr/>
        </p:nvSpPr>
        <p:spPr>
          <a:xfrm>
            <a:off x="381110" y="3809990"/>
            <a:ext cx="3886098" cy="707886"/>
          </a:xfrm>
          <a:prstGeom prst="rect">
            <a:avLst/>
          </a:prstGeom>
          <a:noFill/>
        </p:spPr>
        <p:txBody>
          <a:bodyPr wrap="square" rtlCol="0">
            <a:spAutoFit/>
          </a:bodyPr>
          <a:lstStyle/>
          <a:p>
            <a:r>
              <a:rPr kumimoji="1" lang="ja-JP" altLang="en-US" sz="2000" dirty="0" smtClean="0">
                <a:latin typeface="メイリオ" pitchFamily="50" charset="-128"/>
                <a:ea typeface="メイリオ" pitchFamily="50" charset="-128"/>
              </a:rPr>
              <a:t>しかし、社会での</a:t>
            </a:r>
            <a:r>
              <a:rPr kumimoji="1" lang="ja-JP" altLang="en-US" sz="2000" dirty="0" smtClean="0">
                <a:solidFill>
                  <a:srgbClr val="0070C0"/>
                </a:solidFill>
                <a:latin typeface="メイリオ" pitchFamily="50" charset="-128"/>
                <a:ea typeface="メイリオ" pitchFamily="50" charset="-128"/>
              </a:rPr>
              <a:t>仕事はむしろ</a:t>
            </a:r>
            <a:endParaRPr kumimoji="1" lang="en-US" altLang="ja-JP" sz="2000" dirty="0" smtClean="0">
              <a:solidFill>
                <a:srgbClr val="0070C0"/>
              </a:solidFill>
              <a:latin typeface="メイリオ" pitchFamily="50" charset="-128"/>
              <a:ea typeface="メイリオ" pitchFamily="50" charset="-128"/>
            </a:endParaRPr>
          </a:p>
          <a:p>
            <a:r>
              <a:rPr kumimoji="1" lang="ja-JP" altLang="en-US" sz="2000" dirty="0" smtClean="0">
                <a:solidFill>
                  <a:srgbClr val="0070C0"/>
                </a:solidFill>
                <a:latin typeface="メイリオ" pitchFamily="50" charset="-128"/>
                <a:ea typeface="メイリオ" pitchFamily="50" charset="-128"/>
              </a:rPr>
              <a:t>忙しく、苛酷になっている</a:t>
            </a:r>
            <a:r>
              <a:rPr kumimoji="1" lang="ja-JP" altLang="en-US" sz="2000" dirty="0" smtClean="0">
                <a:latin typeface="メイリオ" pitchFamily="50" charset="-128"/>
                <a:ea typeface="メイリオ" pitchFamily="50" charset="-128"/>
              </a:rPr>
              <a:t>。</a:t>
            </a:r>
            <a:endParaRPr kumimoji="1" lang="en-US" altLang="ja-JP" sz="2000" dirty="0" smtClean="0">
              <a:latin typeface="メイリオ" pitchFamily="50" charset="-128"/>
              <a:ea typeface="メイリオ" pitchFamily="50" charset="-128"/>
            </a:endParaRPr>
          </a:p>
        </p:txBody>
      </p:sp>
      <p:pic>
        <p:nvPicPr>
          <p:cNvPr id="9" name="図 8" descr="ozaki_kaden.png"/>
          <p:cNvPicPr>
            <a:picLocks noChangeAspect="1"/>
          </p:cNvPicPr>
          <p:nvPr/>
        </p:nvPicPr>
        <p:blipFill>
          <a:blip r:embed="rId4" cstate="print"/>
          <a:stretch>
            <a:fillRect/>
          </a:stretch>
        </p:blipFill>
        <p:spPr>
          <a:xfrm>
            <a:off x="4689274" y="2895614"/>
            <a:ext cx="4454726" cy="3200316"/>
          </a:xfrm>
          <a:prstGeom prst="rect">
            <a:avLst/>
          </a:prstGeom>
        </p:spPr>
      </p:pic>
      <p:sp>
        <p:nvSpPr>
          <p:cNvPr id="11" name="テキスト ボックス 10"/>
          <p:cNvSpPr txBox="1"/>
          <p:nvPr/>
        </p:nvSpPr>
        <p:spPr>
          <a:xfrm>
            <a:off x="381110" y="4876762"/>
            <a:ext cx="4267088" cy="1323439"/>
          </a:xfrm>
          <a:prstGeom prst="rect">
            <a:avLst/>
          </a:prstGeom>
          <a:noFill/>
        </p:spPr>
        <p:txBody>
          <a:bodyPr wrap="square" rtlCol="0">
            <a:spAutoFit/>
          </a:bodyPr>
          <a:lstStyle/>
          <a:p>
            <a:r>
              <a:rPr kumimoji="1" lang="ja-JP" altLang="en-US" sz="2000" dirty="0" smtClean="0">
                <a:latin typeface="メイリオ" pitchFamily="50" charset="-128"/>
                <a:ea typeface="メイリオ" pitchFamily="50" charset="-128"/>
              </a:rPr>
              <a:t>その違いはどこにあるのだろうか？</a:t>
            </a:r>
            <a:endParaRPr kumimoji="1" lang="en-US" altLang="ja-JP" sz="2000" dirty="0" smtClean="0">
              <a:latin typeface="メイリオ" pitchFamily="50" charset="-128"/>
              <a:ea typeface="メイリオ" pitchFamily="50" charset="-128"/>
            </a:endParaRPr>
          </a:p>
          <a:p>
            <a:r>
              <a:rPr kumimoji="1" lang="ja-JP" altLang="en-US" sz="2000" dirty="0" smtClean="0">
                <a:latin typeface="メイリオ" pitchFamily="50" charset="-128"/>
                <a:ea typeface="メイリオ" pitchFamily="50" charset="-128"/>
              </a:rPr>
              <a:t>私たちの社会の仕事も、家事労働のように、</a:t>
            </a:r>
            <a:r>
              <a:rPr kumimoji="1" lang="ja-JP" altLang="en-US" sz="2000" dirty="0" smtClean="0">
                <a:solidFill>
                  <a:srgbClr val="FF0000"/>
                </a:solidFill>
                <a:latin typeface="メイリオ" pitchFamily="50" charset="-128"/>
                <a:ea typeface="メイリオ" pitchFamily="50" charset="-128"/>
              </a:rPr>
              <a:t>劇的に楽に、豊かになる可能性</a:t>
            </a:r>
            <a:r>
              <a:rPr kumimoji="1" lang="ja-JP" altLang="en-US" sz="2000" dirty="0" smtClean="0">
                <a:latin typeface="メイリオ" pitchFamily="50" charset="-128"/>
                <a:ea typeface="メイリオ" pitchFamily="50" charset="-128"/>
              </a:rPr>
              <a:t>はあるだろうか？</a:t>
            </a:r>
            <a:endParaRPr kumimoji="1" lang="en-US" altLang="ja-JP" sz="2000" dirty="0" smtClean="0">
              <a:latin typeface="メイリオ" pitchFamily="50" charset="-128"/>
              <a:ea typeface="メイリオ" pitchFamily="50" charset="-128"/>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childTnLst>
                                </p:cTn>
                              </p:par>
                            </p:childTnLst>
                          </p:cTn>
                        </p:par>
                        <p:par>
                          <p:cTn id="16" fill="hold">
                            <p:stCondLst>
                              <p:cond delay="2000"/>
                            </p:stCondLst>
                            <p:childTnLst>
                              <p:par>
                                <p:cTn id="17" presetID="10" presetClass="entr" presetSubtype="0" fill="hold"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20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1000"/>
                                        <p:tgtEl>
                                          <p:spTgt spid="8"/>
                                        </p:tgtEl>
                                      </p:cBhvr>
                                    </p:animEffect>
                                  </p:childTnLst>
                                </p:cTn>
                              </p:par>
                            </p:childTnLst>
                          </p:cTn>
                        </p:par>
                        <p:par>
                          <p:cTn id="25" fill="hold">
                            <p:stCondLst>
                              <p:cond delay="1000"/>
                            </p:stCondLst>
                            <p:childTnLst>
                              <p:par>
                                <p:cTn id="26" presetID="10" presetClass="entr" presetSubtype="0" fill="hold" grpId="0" nodeType="after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6" grpId="0"/>
      <p:bldP spid="8" grpId="0"/>
      <p:bldP spid="1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lum/>
          </a:blip>
          <a:srcRect/>
          <a:stretch>
            <a:fillRect/>
          </a:stretch>
        </a:blipFill>
        <a:effectLst/>
      </p:bgPr>
    </p:bg>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a:xfrm>
            <a:off x="304912" y="228684"/>
            <a:ext cx="8381888" cy="735013"/>
          </a:xfrm>
        </p:spPr>
        <p:txBody>
          <a:bodyPr/>
          <a:lstStyle/>
          <a:p>
            <a:r>
              <a:rPr lang="ja-JP" altLang="en-US" b="0" dirty="0" smtClean="0">
                <a:solidFill>
                  <a:schemeClr val="bg1"/>
                </a:solidFill>
                <a:latin typeface="メイリオ" pitchFamily="50" charset="-128"/>
                <a:ea typeface="メイリオ" pitchFamily="50" charset="-128"/>
              </a:rPr>
              <a:t>資本主義社会は無駄な競争が多い社会である</a:t>
            </a:r>
            <a:endParaRPr lang="ja-JP" altLang="ja-JP" b="0" dirty="0">
              <a:solidFill>
                <a:schemeClr val="bg1"/>
              </a:solidFill>
              <a:latin typeface="メイリオ" pitchFamily="50" charset="-128"/>
              <a:ea typeface="メイリオ" pitchFamily="50" charset="-128"/>
            </a:endParaRPr>
          </a:p>
        </p:txBody>
      </p:sp>
      <p:sp>
        <p:nvSpPr>
          <p:cNvPr id="7" name="テキスト ボックス 6"/>
          <p:cNvSpPr txBox="1"/>
          <p:nvPr/>
        </p:nvSpPr>
        <p:spPr>
          <a:xfrm>
            <a:off x="381110" y="1600248"/>
            <a:ext cx="8457978" cy="707886"/>
          </a:xfrm>
          <a:prstGeom prst="rect">
            <a:avLst/>
          </a:prstGeom>
          <a:noFill/>
        </p:spPr>
        <p:txBody>
          <a:bodyPr wrap="square" rtlCol="0">
            <a:spAutoFit/>
          </a:bodyPr>
          <a:lstStyle/>
          <a:p>
            <a:r>
              <a:rPr kumimoji="1" lang="ja-JP" altLang="en-US" sz="2000" dirty="0" smtClean="0">
                <a:latin typeface="メイリオ" pitchFamily="50" charset="-128"/>
                <a:ea typeface="メイリオ" pitchFamily="50" charset="-128"/>
              </a:rPr>
              <a:t>家事労働は、炊事、洗濯、掃除など、必要な仕事を済ませればそれで</a:t>
            </a:r>
            <a:endParaRPr kumimoji="1" lang="en-US" altLang="ja-JP" sz="2000" dirty="0" smtClean="0">
              <a:latin typeface="メイリオ" pitchFamily="50" charset="-128"/>
              <a:ea typeface="メイリオ" pitchFamily="50" charset="-128"/>
            </a:endParaRPr>
          </a:p>
          <a:p>
            <a:r>
              <a:rPr kumimoji="1" lang="ja-JP" altLang="en-US" sz="2000" dirty="0" smtClean="0">
                <a:latin typeface="メイリオ" pitchFamily="50" charset="-128"/>
                <a:ea typeface="メイリオ" pitchFamily="50" charset="-128"/>
              </a:rPr>
              <a:t>終わりで、</a:t>
            </a:r>
            <a:r>
              <a:rPr kumimoji="1" lang="ja-JP" altLang="en-US" sz="2000" dirty="0" smtClean="0">
                <a:solidFill>
                  <a:srgbClr val="FF0000"/>
                </a:solidFill>
                <a:latin typeface="メイリオ" pitchFamily="50" charset="-128"/>
                <a:ea typeface="メイリオ" pitchFamily="50" charset="-128"/>
              </a:rPr>
              <a:t>それらを効率よく済ませる</a:t>
            </a:r>
            <a:r>
              <a:rPr kumimoji="1" lang="ja-JP" altLang="en-US" sz="2000" dirty="0" smtClean="0">
                <a:latin typeface="メイリオ" pitchFamily="50" charset="-128"/>
                <a:ea typeface="メイリオ" pitchFamily="50" charset="-128"/>
              </a:rPr>
              <a:t>ことが幸福につながる。</a:t>
            </a:r>
            <a:endParaRPr kumimoji="1" lang="en-US" altLang="ja-JP" sz="2000" dirty="0" smtClean="0">
              <a:latin typeface="メイリオ" pitchFamily="50" charset="-128"/>
              <a:ea typeface="メイリオ" pitchFamily="50" charset="-128"/>
            </a:endParaRPr>
          </a:p>
        </p:txBody>
      </p:sp>
      <p:sp>
        <p:nvSpPr>
          <p:cNvPr id="6" name="テキスト ボックス 5"/>
          <p:cNvSpPr txBox="1"/>
          <p:nvPr/>
        </p:nvSpPr>
        <p:spPr>
          <a:xfrm>
            <a:off x="381110" y="2514624"/>
            <a:ext cx="8229384" cy="1323439"/>
          </a:xfrm>
          <a:prstGeom prst="rect">
            <a:avLst/>
          </a:prstGeom>
          <a:noFill/>
        </p:spPr>
        <p:txBody>
          <a:bodyPr wrap="square" rtlCol="0">
            <a:spAutoFit/>
          </a:bodyPr>
          <a:lstStyle/>
          <a:p>
            <a:r>
              <a:rPr kumimoji="1" lang="ja-JP" altLang="en-US" sz="2000" dirty="0" smtClean="0">
                <a:latin typeface="メイリオ" pitchFamily="50" charset="-128"/>
                <a:ea typeface="メイリオ" pitchFamily="50" charset="-128"/>
              </a:rPr>
              <a:t>しかし、資本主義社会では、仕事をわざわざ作り出してでも働いて</a:t>
            </a:r>
            <a:endParaRPr kumimoji="1" lang="en-US" altLang="ja-JP" sz="2000" dirty="0" smtClean="0">
              <a:latin typeface="メイリオ" pitchFamily="50" charset="-128"/>
              <a:ea typeface="メイリオ" pitchFamily="50" charset="-128"/>
            </a:endParaRPr>
          </a:p>
          <a:p>
            <a:r>
              <a:rPr kumimoji="1" lang="ja-JP" altLang="en-US" sz="2000" dirty="0" smtClean="0">
                <a:latin typeface="メイリオ" pitchFamily="50" charset="-128"/>
                <a:ea typeface="メイリオ" pitchFamily="50" charset="-128"/>
              </a:rPr>
              <a:t>給料を貰わなければ生活できないため、他の人の</a:t>
            </a:r>
            <a:r>
              <a:rPr kumimoji="1" lang="ja-JP" altLang="en-US" sz="2000" dirty="0" smtClean="0">
                <a:solidFill>
                  <a:srgbClr val="FF0000"/>
                </a:solidFill>
                <a:latin typeface="メイリオ" pitchFamily="50" charset="-128"/>
                <a:ea typeface="メイリオ" pitchFamily="50" charset="-128"/>
              </a:rPr>
              <a:t>仕事を奪い合い</a:t>
            </a:r>
            <a:r>
              <a:rPr kumimoji="1" lang="ja-JP" altLang="en-US" sz="2000" dirty="0" smtClean="0">
                <a:latin typeface="メイリオ" pitchFamily="50" charset="-128"/>
                <a:ea typeface="メイリオ" pitchFamily="50" charset="-128"/>
              </a:rPr>
              <a:t>、</a:t>
            </a:r>
            <a:endParaRPr kumimoji="1" lang="en-US" altLang="ja-JP" sz="2000" dirty="0" smtClean="0">
              <a:latin typeface="メイリオ" pitchFamily="50" charset="-128"/>
              <a:ea typeface="メイリオ" pitchFamily="50" charset="-128"/>
            </a:endParaRPr>
          </a:p>
          <a:p>
            <a:r>
              <a:rPr kumimoji="1" lang="ja-JP" altLang="en-US" sz="2000" dirty="0" smtClean="0">
                <a:solidFill>
                  <a:srgbClr val="FF0000"/>
                </a:solidFill>
                <a:latin typeface="メイリオ" pitchFamily="50" charset="-128"/>
                <a:ea typeface="メイリオ" pitchFamily="50" charset="-128"/>
              </a:rPr>
              <a:t>顧客を奪い合い</a:t>
            </a:r>
            <a:r>
              <a:rPr kumimoji="1" lang="ja-JP" altLang="en-US" sz="2000" dirty="0" smtClean="0">
                <a:latin typeface="メイリオ" pitchFamily="50" charset="-128"/>
                <a:ea typeface="メイリオ" pitchFamily="50" charset="-128"/>
              </a:rPr>
              <a:t>、</a:t>
            </a:r>
            <a:r>
              <a:rPr kumimoji="1" lang="ja-JP" altLang="en-US" sz="2000" dirty="0" smtClean="0">
                <a:solidFill>
                  <a:srgbClr val="FF0000"/>
                </a:solidFill>
                <a:latin typeface="メイリオ" pitchFamily="50" charset="-128"/>
                <a:ea typeface="メイリオ" pitchFamily="50" charset="-128"/>
              </a:rPr>
              <a:t>市場を奪い合い</a:t>
            </a:r>
            <a:r>
              <a:rPr kumimoji="1" lang="ja-JP" altLang="en-US" sz="2000" dirty="0" smtClean="0">
                <a:latin typeface="メイリオ" pitchFamily="50" charset="-128"/>
                <a:ea typeface="メイリオ" pitchFamily="50" charset="-128"/>
              </a:rPr>
              <a:t>、</a:t>
            </a:r>
            <a:r>
              <a:rPr kumimoji="1" lang="ja-JP" altLang="en-US" sz="2000" dirty="0" smtClean="0">
                <a:solidFill>
                  <a:srgbClr val="FF0000"/>
                </a:solidFill>
                <a:latin typeface="メイリオ" pitchFamily="50" charset="-128"/>
                <a:ea typeface="メイリオ" pitchFamily="50" charset="-128"/>
              </a:rPr>
              <a:t>権益を奪い合う</a:t>
            </a:r>
            <a:r>
              <a:rPr kumimoji="1" lang="ja-JP" altLang="en-US" sz="2000" dirty="0" smtClean="0">
                <a:latin typeface="メイリオ" pitchFamily="50" charset="-128"/>
                <a:ea typeface="メイリオ" pitchFamily="50" charset="-128"/>
              </a:rPr>
              <a:t>といった競争が</a:t>
            </a:r>
            <a:endParaRPr kumimoji="1" lang="en-US" altLang="ja-JP" sz="2000" dirty="0" smtClean="0">
              <a:latin typeface="メイリオ" pitchFamily="50" charset="-128"/>
              <a:ea typeface="メイリオ" pitchFamily="50" charset="-128"/>
            </a:endParaRPr>
          </a:p>
          <a:p>
            <a:r>
              <a:rPr kumimoji="1" lang="ja-JP" altLang="en-US" sz="2000" dirty="0" smtClean="0">
                <a:latin typeface="メイリオ" pitchFamily="50" charset="-128"/>
                <a:ea typeface="メイリオ" pitchFamily="50" charset="-128"/>
              </a:rPr>
              <a:t>生じてしまう。</a:t>
            </a:r>
            <a:endParaRPr kumimoji="1" lang="en-US" altLang="ja-JP" sz="2000" dirty="0" smtClean="0">
              <a:latin typeface="メイリオ" pitchFamily="50" charset="-128"/>
              <a:ea typeface="メイリオ" pitchFamily="50" charset="-128"/>
            </a:endParaRPr>
          </a:p>
        </p:txBody>
      </p:sp>
      <p:sp>
        <p:nvSpPr>
          <p:cNvPr id="8" name="テキスト ボックス 7"/>
          <p:cNvSpPr txBox="1"/>
          <p:nvPr/>
        </p:nvSpPr>
        <p:spPr>
          <a:xfrm>
            <a:off x="381110" y="4038584"/>
            <a:ext cx="7924592" cy="400110"/>
          </a:xfrm>
          <a:prstGeom prst="rect">
            <a:avLst/>
          </a:prstGeom>
          <a:noFill/>
        </p:spPr>
        <p:txBody>
          <a:bodyPr wrap="square" rtlCol="0">
            <a:spAutoFit/>
          </a:bodyPr>
          <a:lstStyle/>
          <a:p>
            <a:r>
              <a:rPr kumimoji="1" lang="ja-JP" altLang="en-US" sz="2000" dirty="0" smtClean="0">
                <a:latin typeface="メイリオ" pitchFamily="50" charset="-128"/>
                <a:ea typeface="メイリオ" pitchFamily="50" charset="-128"/>
              </a:rPr>
              <a:t>家事労働では、家族が仕事を奪い合わず、</a:t>
            </a:r>
            <a:r>
              <a:rPr kumimoji="1" lang="ja-JP" altLang="en-US" sz="2000" dirty="0" smtClean="0">
                <a:solidFill>
                  <a:srgbClr val="FF0000"/>
                </a:solidFill>
                <a:latin typeface="メイリオ" pitchFamily="50" charset="-128"/>
                <a:ea typeface="メイリオ" pitchFamily="50" charset="-128"/>
              </a:rPr>
              <a:t>協力</a:t>
            </a:r>
            <a:r>
              <a:rPr kumimoji="1" lang="ja-JP" altLang="en-US" sz="2000" dirty="0" smtClean="0">
                <a:latin typeface="メイリオ" pitchFamily="50" charset="-128"/>
                <a:ea typeface="メイリオ" pitchFamily="50" charset="-128"/>
              </a:rPr>
              <a:t>して仕事をする。</a:t>
            </a:r>
            <a:endParaRPr kumimoji="1" lang="en-US" altLang="ja-JP" sz="2000" dirty="0" smtClean="0">
              <a:latin typeface="メイリオ" pitchFamily="50" charset="-128"/>
              <a:ea typeface="メイリオ" pitchFamily="50" charset="-128"/>
            </a:endParaRPr>
          </a:p>
        </p:txBody>
      </p:sp>
      <p:sp>
        <p:nvSpPr>
          <p:cNvPr id="10" name="テキスト ボックス 9"/>
          <p:cNvSpPr txBox="1"/>
          <p:nvPr/>
        </p:nvSpPr>
        <p:spPr>
          <a:xfrm>
            <a:off x="381110" y="4419574"/>
            <a:ext cx="7924592" cy="707886"/>
          </a:xfrm>
          <a:prstGeom prst="rect">
            <a:avLst/>
          </a:prstGeom>
          <a:noFill/>
        </p:spPr>
        <p:txBody>
          <a:bodyPr wrap="square" rtlCol="0">
            <a:spAutoFit/>
          </a:bodyPr>
          <a:lstStyle/>
          <a:p>
            <a:r>
              <a:rPr kumimoji="1" lang="ja-JP" altLang="en-US" sz="2000" dirty="0" smtClean="0">
                <a:latin typeface="メイリオ" pitchFamily="50" charset="-128"/>
                <a:ea typeface="メイリオ" pitchFamily="50" charset="-128"/>
              </a:rPr>
              <a:t>社会でも、</a:t>
            </a:r>
            <a:r>
              <a:rPr kumimoji="1" lang="ja-JP" altLang="en-US" sz="2000" dirty="0" smtClean="0">
                <a:solidFill>
                  <a:srgbClr val="FF0000"/>
                </a:solidFill>
                <a:latin typeface="メイリオ" pitchFamily="50" charset="-128"/>
                <a:ea typeface="メイリオ" pitchFamily="50" charset="-128"/>
              </a:rPr>
              <a:t>奪い合いの競争</a:t>
            </a:r>
            <a:r>
              <a:rPr kumimoji="1" lang="ja-JP" altLang="en-US" sz="2000" dirty="0" smtClean="0">
                <a:latin typeface="メイリオ" pitchFamily="50" charset="-128"/>
                <a:ea typeface="メイリオ" pitchFamily="50" charset="-128"/>
              </a:rPr>
              <a:t>をせず、</a:t>
            </a:r>
            <a:r>
              <a:rPr kumimoji="1" lang="ja-JP" altLang="en-US" sz="2000" dirty="0" smtClean="0">
                <a:solidFill>
                  <a:srgbClr val="FF0000"/>
                </a:solidFill>
                <a:latin typeface="メイリオ" pitchFamily="50" charset="-128"/>
                <a:ea typeface="メイリオ" pitchFamily="50" charset="-128"/>
              </a:rPr>
              <a:t>協力</a:t>
            </a:r>
            <a:r>
              <a:rPr kumimoji="1" lang="ja-JP" altLang="en-US" sz="2000" dirty="0" smtClean="0">
                <a:latin typeface="メイリオ" pitchFamily="50" charset="-128"/>
                <a:ea typeface="メイリオ" pitchFamily="50" charset="-128"/>
              </a:rPr>
              <a:t>して仕事をするようになれば、効率的なのではないか。</a:t>
            </a:r>
            <a:endParaRPr kumimoji="1" lang="en-US" altLang="ja-JP" sz="2000" dirty="0" smtClean="0">
              <a:latin typeface="メイリオ" pitchFamily="50" charset="-128"/>
              <a:ea typeface="メイリオ" pitchFamily="50" charset="-128"/>
            </a:endParaRPr>
          </a:p>
        </p:txBody>
      </p:sp>
      <p:sp>
        <p:nvSpPr>
          <p:cNvPr id="12" name="テキスト ボックス 11"/>
          <p:cNvSpPr txBox="1"/>
          <p:nvPr/>
        </p:nvSpPr>
        <p:spPr>
          <a:xfrm>
            <a:off x="381110" y="5333950"/>
            <a:ext cx="7924592" cy="707886"/>
          </a:xfrm>
          <a:prstGeom prst="rect">
            <a:avLst/>
          </a:prstGeom>
          <a:noFill/>
        </p:spPr>
        <p:txBody>
          <a:bodyPr wrap="square" rtlCol="0">
            <a:spAutoFit/>
          </a:bodyPr>
          <a:lstStyle/>
          <a:p>
            <a:r>
              <a:rPr kumimoji="1" lang="ja-JP" altLang="en-US" sz="2000" dirty="0" smtClean="0">
                <a:latin typeface="メイリオ" pitchFamily="50" charset="-128"/>
                <a:ea typeface="メイリオ" pitchFamily="50" charset="-128"/>
              </a:rPr>
              <a:t>失業率が高いということは、裏を返せば</a:t>
            </a:r>
            <a:r>
              <a:rPr kumimoji="1" lang="ja-JP" altLang="en-US" sz="2000" dirty="0" smtClean="0">
                <a:solidFill>
                  <a:srgbClr val="FF0000"/>
                </a:solidFill>
                <a:latin typeface="メイリオ" pitchFamily="50" charset="-128"/>
                <a:ea typeface="メイリオ" pitchFamily="50" charset="-128"/>
              </a:rPr>
              <a:t>社会で必要な労働力が十分に足りているということ</a:t>
            </a:r>
            <a:r>
              <a:rPr kumimoji="1" lang="ja-JP" altLang="en-US" sz="2000" dirty="0" smtClean="0">
                <a:latin typeface="メイリオ" pitchFamily="50" charset="-128"/>
                <a:ea typeface="メイリオ" pitchFamily="50" charset="-128"/>
              </a:rPr>
              <a:t>なので、それで困る方が不思議ではないか。</a:t>
            </a:r>
            <a:endParaRPr kumimoji="1" lang="en-US" altLang="ja-JP" sz="2000" dirty="0" smtClean="0">
              <a:latin typeface="メイリオ" pitchFamily="50" charset="-128"/>
              <a:ea typeface="メイリオ" pitchFamily="50" charset="-128"/>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par>
                          <p:cTn id="23" fill="hold">
                            <p:stCondLst>
                              <p:cond delay="500"/>
                            </p:stCondLst>
                            <p:childTnLst>
                              <p:par>
                                <p:cTn id="24" presetID="10"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500"/>
                                        <p:tgtEl>
                                          <p:spTgt spid="10"/>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6" grpId="0"/>
      <p:bldP spid="8" grpId="0"/>
      <p:bldP spid="10" grpId="0"/>
      <p:bldP spid="1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lum/>
          </a:blip>
          <a:srcRect/>
          <a:stretch>
            <a:fillRect/>
          </a:stretch>
        </a:blipFill>
        <a:effectLst/>
      </p:bgPr>
    </p:bg>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a:xfrm>
            <a:off x="304912" y="228684"/>
            <a:ext cx="8381888" cy="735013"/>
          </a:xfrm>
        </p:spPr>
        <p:txBody>
          <a:bodyPr/>
          <a:lstStyle/>
          <a:p>
            <a:r>
              <a:rPr lang="ja-JP" altLang="en-US" b="0" dirty="0" smtClean="0">
                <a:solidFill>
                  <a:schemeClr val="bg1"/>
                </a:solidFill>
                <a:latin typeface="メイリオ" pitchFamily="50" charset="-128"/>
                <a:ea typeface="メイリオ" pitchFamily="50" charset="-128"/>
              </a:rPr>
              <a:t>非効率な競争の例（１）</a:t>
            </a:r>
            <a:endParaRPr lang="ja-JP" altLang="ja-JP" b="0" dirty="0">
              <a:solidFill>
                <a:schemeClr val="bg1"/>
              </a:solidFill>
              <a:latin typeface="メイリオ" pitchFamily="50" charset="-128"/>
              <a:ea typeface="メイリオ" pitchFamily="50" charset="-128"/>
            </a:endParaRPr>
          </a:p>
        </p:txBody>
      </p:sp>
      <p:pic>
        <p:nvPicPr>
          <p:cNvPr id="2050" name="Picture 2" descr="宅配業者珍エピソード"/>
          <p:cNvPicPr>
            <a:picLocks noChangeAspect="1" noChangeArrowheads="1"/>
          </p:cNvPicPr>
          <p:nvPr/>
        </p:nvPicPr>
        <p:blipFill>
          <a:blip r:embed="rId4" cstate="print"/>
          <a:srcRect/>
          <a:stretch>
            <a:fillRect/>
          </a:stretch>
        </p:blipFill>
        <p:spPr bwMode="auto">
          <a:xfrm>
            <a:off x="1295486" y="1554619"/>
            <a:ext cx="6629226" cy="5303381"/>
          </a:xfrm>
          <a:prstGeom prst="rect">
            <a:avLst/>
          </a:prstGeom>
          <a:noFill/>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lum/>
          </a:blip>
          <a:srcRect/>
          <a:stretch>
            <a:fillRect/>
          </a:stretch>
        </a:blipFill>
        <a:effectLst/>
      </p:bgPr>
    </p:bg>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a:xfrm>
            <a:off x="304912" y="228684"/>
            <a:ext cx="8381888" cy="735013"/>
          </a:xfrm>
        </p:spPr>
        <p:txBody>
          <a:bodyPr/>
          <a:lstStyle/>
          <a:p>
            <a:r>
              <a:rPr lang="ja-JP" altLang="en-US" b="0" dirty="0" smtClean="0">
                <a:solidFill>
                  <a:schemeClr val="bg1"/>
                </a:solidFill>
                <a:latin typeface="メイリオ" pitchFamily="50" charset="-128"/>
                <a:ea typeface="メイリオ" pitchFamily="50" charset="-128"/>
              </a:rPr>
              <a:t>非効率な競争の例（２）</a:t>
            </a:r>
            <a:endParaRPr lang="ja-JP" altLang="ja-JP" b="0" dirty="0">
              <a:solidFill>
                <a:schemeClr val="bg1"/>
              </a:solidFill>
              <a:latin typeface="メイリオ" pitchFamily="50" charset="-128"/>
              <a:ea typeface="メイリオ" pitchFamily="50" charset="-128"/>
            </a:endParaRPr>
          </a:p>
        </p:txBody>
      </p:sp>
      <p:pic>
        <p:nvPicPr>
          <p:cNvPr id="2052" name="Picture 4" descr="保険営業 テクニック"/>
          <p:cNvPicPr>
            <a:picLocks noChangeAspect="1" noChangeArrowheads="1"/>
          </p:cNvPicPr>
          <p:nvPr/>
        </p:nvPicPr>
        <p:blipFill>
          <a:blip r:embed="rId4" cstate="print"/>
          <a:srcRect/>
          <a:stretch>
            <a:fillRect/>
          </a:stretch>
        </p:blipFill>
        <p:spPr bwMode="auto">
          <a:xfrm>
            <a:off x="4953110" y="1909573"/>
            <a:ext cx="4190890" cy="4948427"/>
          </a:xfrm>
          <a:prstGeom prst="rect">
            <a:avLst/>
          </a:prstGeom>
          <a:noFill/>
          <a:scene3d>
            <a:camera prst="orthographicFront">
              <a:rot lat="0" lon="10800000" rev="0"/>
            </a:camera>
            <a:lightRig rig="threePt" dir="t"/>
          </a:scene3d>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lum/>
          </a:blip>
          <a:srcRect/>
          <a:stretch>
            <a:fillRect/>
          </a:stretch>
        </a:blipFill>
        <a:effectLst/>
      </p:bgPr>
    </p:bg>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a:xfrm>
            <a:off x="304912" y="228684"/>
            <a:ext cx="8381888" cy="735013"/>
          </a:xfrm>
        </p:spPr>
        <p:txBody>
          <a:bodyPr/>
          <a:lstStyle/>
          <a:p>
            <a:r>
              <a:rPr lang="ja-JP" altLang="en-US" b="0" dirty="0" smtClean="0">
                <a:solidFill>
                  <a:schemeClr val="bg1"/>
                </a:solidFill>
                <a:latin typeface="メイリオ" pitchFamily="50" charset="-128"/>
                <a:ea typeface="メイリオ" pitchFamily="50" charset="-128"/>
              </a:rPr>
              <a:t>問題解決の</a:t>
            </a:r>
            <a:r>
              <a:rPr lang="ja-JP" altLang="en-US" b="0" dirty="0">
                <a:solidFill>
                  <a:schemeClr val="bg1"/>
                </a:solidFill>
                <a:latin typeface="メイリオ" pitchFamily="50" charset="-128"/>
                <a:ea typeface="メイリオ" pitchFamily="50" charset="-128"/>
              </a:rPr>
              <a:t>ヒント</a:t>
            </a:r>
            <a:r>
              <a:rPr lang="ja-JP" altLang="en-US" b="0" dirty="0" smtClean="0">
                <a:solidFill>
                  <a:schemeClr val="bg1"/>
                </a:solidFill>
                <a:latin typeface="メイリオ" pitchFamily="50" charset="-128"/>
                <a:ea typeface="メイリオ" pitchFamily="50" charset="-128"/>
              </a:rPr>
              <a:t>はどこにあるのか？</a:t>
            </a:r>
            <a:endParaRPr lang="ja-JP" altLang="ja-JP" b="0" dirty="0">
              <a:solidFill>
                <a:schemeClr val="bg1"/>
              </a:solidFill>
              <a:latin typeface="メイリオ" pitchFamily="50" charset="-128"/>
              <a:ea typeface="メイリオ" pitchFamily="50" charset="-128"/>
            </a:endParaRPr>
          </a:p>
        </p:txBody>
      </p:sp>
      <p:sp>
        <p:nvSpPr>
          <p:cNvPr id="7" name="テキスト ボックス 6"/>
          <p:cNvSpPr txBox="1"/>
          <p:nvPr/>
        </p:nvSpPr>
        <p:spPr>
          <a:xfrm>
            <a:off x="381110" y="1600248"/>
            <a:ext cx="8457978" cy="707886"/>
          </a:xfrm>
          <a:prstGeom prst="rect">
            <a:avLst/>
          </a:prstGeom>
          <a:noFill/>
        </p:spPr>
        <p:txBody>
          <a:bodyPr wrap="square" rtlCol="0">
            <a:spAutoFit/>
          </a:bodyPr>
          <a:lstStyle/>
          <a:p>
            <a:r>
              <a:rPr kumimoji="1" lang="ja-JP" altLang="en-US" sz="2000" dirty="0" smtClean="0">
                <a:latin typeface="メイリオ" pitchFamily="50" charset="-128"/>
                <a:ea typeface="メイリオ" pitchFamily="50" charset="-128"/>
              </a:rPr>
              <a:t>江戸時代に比べて家事労働は大幅に減り、短時間で終わるようになった。</a:t>
            </a:r>
            <a:endParaRPr kumimoji="1" lang="en-US" altLang="ja-JP" sz="2000" dirty="0" smtClean="0">
              <a:solidFill>
                <a:srgbClr val="FF0000"/>
              </a:solidFill>
              <a:latin typeface="メイリオ" pitchFamily="50" charset="-128"/>
              <a:ea typeface="メイリオ" pitchFamily="50" charset="-128"/>
            </a:endParaRPr>
          </a:p>
          <a:p>
            <a:r>
              <a:rPr kumimoji="1" lang="ja-JP" altLang="en-US" sz="2000" dirty="0" smtClean="0">
                <a:latin typeface="メイリオ" pitchFamily="50" charset="-128"/>
                <a:ea typeface="メイリオ" pitchFamily="50" charset="-128"/>
              </a:rPr>
              <a:t>それにより、私たちの家庭生活は</a:t>
            </a:r>
            <a:r>
              <a:rPr kumimoji="1" lang="ja-JP" altLang="en-US" sz="2000" dirty="0" smtClean="0">
                <a:solidFill>
                  <a:srgbClr val="FF0000"/>
                </a:solidFill>
                <a:latin typeface="メイリオ" pitchFamily="50" charset="-128"/>
                <a:ea typeface="メイリオ" pitchFamily="50" charset="-128"/>
              </a:rPr>
              <a:t>劇的に楽に</a:t>
            </a:r>
            <a:r>
              <a:rPr kumimoji="1" lang="ja-JP" altLang="en-US" sz="2000" dirty="0" smtClean="0">
                <a:latin typeface="メイリオ" pitchFamily="50" charset="-128"/>
                <a:ea typeface="メイリオ" pitchFamily="50" charset="-128"/>
              </a:rPr>
              <a:t>、</a:t>
            </a:r>
            <a:r>
              <a:rPr kumimoji="1" lang="ja-JP" altLang="en-US" sz="2000" dirty="0" smtClean="0">
                <a:solidFill>
                  <a:srgbClr val="FF0000"/>
                </a:solidFill>
                <a:latin typeface="メイリオ" pitchFamily="50" charset="-128"/>
                <a:ea typeface="メイリオ" pitchFamily="50" charset="-128"/>
              </a:rPr>
              <a:t>豊かに</a:t>
            </a:r>
            <a:r>
              <a:rPr kumimoji="1" lang="ja-JP" altLang="en-US" sz="2000" dirty="0" smtClean="0">
                <a:latin typeface="メイリオ" pitchFamily="50" charset="-128"/>
                <a:ea typeface="メイリオ" pitchFamily="50" charset="-128"/>
              </a:rPr>
              <a:t>なった。</a:t>
            </a:r>
            <a:endParaRPr kumimoji="1" lang="en-US" altLang="ja-JP" sz="2000" dirty="0" smtClean="0">
              <a:latin typeface="メイリオ" pitchFamily="50" charset="-128"/>
              <a:ea typeface="メイリオ" pitchFamily="50" charset="-128"/>
            </a:endParaRPr>
          </a:p>
        </p:txBody>
      </p:sp>
      <p:sp>
        <p:nvSpPr>
          <p:cNvPr id="6" name="テキスト ボックス 5"/>
          <p:cNvSpPr txBox="1"/>
          <p:nvPr/>
        </p:nvSpPr>
        <p:spPr>
          <a:xfrm>
            <a:off x="381110" y="2667020"/>
            <a:ext cx="4190890" cy="707886"/>
          </a:xfrm>
          <a:prstGeom prst="rect">
            <a:avLst/>
          </a:prstGeom>
          <a:noFill/>
        </p:spPr>
        <p:txBody>
          <a:bodyPr wrap="square" rtlCol="0">
            <a:spAutoFit/>
          </a:bodyPr>
          <a:lstStyle/>
          <a:p>
            <a:r>
              <a:rPr kumimoji="1" lang="ja-JP" altLang="en-US" sz="2000" dirty="0" smtClean="0">
                <a:latin typeface="メイリオ" pitchFamily="50" charset="-128"/>
                <a:ea typeface="メイリオ" pitchFamily="50" charset="-128"/>
              </a:rPr>
              <a:t>その理由は、</a:t>
            </a:r>
            <a:r>
              <a:rPr kumimoji="1" lang="ja-JP" altLang="en-US" sz="2000" dirty="0" smtClean="0">
                <a:solidFill>
                  <a:srgbClr val="FF0000"/>
                </a:solidFill>
                <a:latin typeface="メイリオ" pitchFamily="50" charset="-128"/>
                <a:ea typeface="メイリオ" pitchFamily="50" charset="-128"/>
              </a:rPr>
              <a:t>インフラ整備</a:t>
            </a:r>
            <a:r>
              <a:rPr kumimoji="1" lang="ja-JP" altLang="en-US" sz="2000" dirty="0" smtClean="0">
                <a:latin typeface="メイリオ" pitchFamily="50" charset="-128"/>
                <a:ea typeface="メイリオ" pitchFamily="50" charset="-128"/>
              </a:rPr>
              <a:t>や</a:t>
            </a:r>
            <a:endParaRPr kumimoji="1" lang="en-US" altLang="ja-JP" sz="2000" dirty="0" smtClean="0">
              <a:latin typeface="メイリオ" pitchFamily="50" charset="-128"/>
              <a:ea typeface="メイリオ" pitchFamily="50" charset="-128"/>
            </a:endParaRPr>
          </a:p>
          <a:p>
            <a:r>
              <a:rPr kumimoji="1" lang="ja-JP" altLang="en-US" sz="2000" dirty="0" smtClean="0">
                <a:solidFill>
                  <a:srgbClr val="FF0000"/>
                </a:solidFill>
                <a:latin typeface="メイリオ" pitchFamily="50" charset="-128"/>
                <a:ea typeface="メイリオ" pitchFamily="50" charset="-128"/>
              </a:rPr>
              <a:t>便利な家電製品</a:t>
            </a:r>
            <a:r>
              <a:rPr kumimoji="1" lang="ja-JP" altLang="en-US" sz="2000" dirty="0" smtClean="0">
                <a:latin typeface="メイリオ" pitchFamily="50" charset="-128"/>
                <a:ea typeface="メイリオ" pitchFamily="50" charset="-128"/>
              </a:rPr>
              <a:t>のおかげである。</a:t>
            </a:r>
            <a:endParaRPr kumimoji="1" lang="en-US" altLang="ja-JP" sz="2000" dirty="0" smtClean="0">
              <a:latin typeface="メイリオ" pitchFamily="50" charset="-128"/>
              <a:ea typeface="メイリオ" pitchFamily="50" charset="-128"/>
            </a:endParaRPr>
          </a:p>
        </p:txBody>
      </p:sp>
      <p:sp>
        <p:nvSpPr>
          <p:cNvPr id="8" name="テキスト ボックス 7"/>
          <p:cNvSpPr txBox="1"/>
          <p:nvPr/>
        </p:nvSpPr>
        <p:spPr>
          <a:xfrm>
            <a:off x="381110" y="3809990"/>
            <a:ext cx="3886098" cy="707886"/>
          </a:xfrm>
          <a:prstGeom prst="rect">
            <a:avLst/>
          </a:prstGeom>
          <a:noFill/>
        </p:spPr>
        <p:txBody>
          <a:bodyPr wrap="square" rtlCol="0">
            <a:spAutoFit/>
          </a:bodyPr>
          <a:lstStyle/>
          <a:p>
            <a:r>
              <a:rPr kumimoji="1" lang="ja-JP" altLang="en-US" sz="2000" dirty="0" smtClean="0">
                <a:latin typeface="メイリオ" pitchFamily="50" charset="-128"/>
                <a:ea typeface="メイリオ" pitchFamily="50" charset="-128"/>
              </a:rPr>
              <a:t>しかし、社会での</a:t>
            </a:r>
            <a:r>
              <a:rPr kumimoji="1" lang="ja-JP" altLang="en-US" sz="2000" dirty="0" smtClean="0">
                <a:solidFill>
                  <a:srgbClr val="0070C0"/>
                </a:solidFill>
                <a:latin typeface="メイリオ" pitchFamily="50" charset="-128"/>
                <a:ea typeface="メイリオ" pitchFamily="50" charset="-128"/>
              </a:rPr>
              <a:t>仕事はむしろ</a:t>
            </a:r>
            <a:endParaRPr kumimoji="1" lang="en-US" altLang="ja-JP" sz="2000" dirty="0" smtClean="0">
              <a:solidFill>
                <a:srgbClr val="0070C0"/>
              </a:solidFill>
              <a:latin typeface="メイリオ" pitchFamily="50" charset="-128"/>
              <a:ea typeface="メイリオ" pitchFamily="50" charset="-128"/>
            </a:endParaRPr>
          </a:p>
          <a:p>
            <a:r>
              <a:rPr kumimoji="1" lang="ja-JP" altLang="en-US" sz="2000" dirty="0" smtClean="0">
                <a:solidFill>
                  <a:srgbClr val="0070C0"/>
                </a:solidFill>
                <a:latin typeface="メイリオ" pitchFamily="50" charset="-128"/>
                <a:ea typeface="メイリオ" pitchFamily="50" charset="-128"/>
              </a:rPr>
              <a:t>忙しく、苛酷になっている</a:t>
            </a:r>
            <a:r>
              <a:rPr kumimoji="1" lang="ja-JP" altLang="en-US" sz="2000" dirty="0" smtClean="0">
                <a:latin typeface="メイリオ" pitchFamily="50" charset="-128"/>
                <a:ea typeface="メイリオ" pitchFamily="50" charset="-128"/>
              </a:rPr>
              <a:t>。</a:t>
            </a:r>
            <a:endParaRPr kumimoji="1" lang="en-US" altLang="ja-JP" sz="2000" dirty="0" smtClean="0">
              <a:latin typeface="メイリオ" pitchFamily="50" charset="-128"/>
              <a:ea typeface="メイリオ" pitchFamily="50" charset="-128"/>
            </a:endParaRPr>
          </a:p>
        </p:txBody>
      </p:sp>
      <p:pic>
        <p:nvPicPr>
          <p:cNvPr id="9" name="図 8" descr="ozaki_kaden.png"/>
          <p:cNvPicPr>
            <a:picLocks noChangeAspect="1"/>
          </p:cNvPicPr>
          <p:nvPr/>
        </p:nvPicPr>
        <p:blipFill>
          <a:blip r:embed="rId4" cstate="print"/>
          <a:stretch>
            <a:fillRect/>
          </a:stretch>
        </p:blipFill>
        <p:spPr>
          <a:xfrm>
            <a:off x="4689274" y="2895614"/>
            <a:ext cx="4454726" cy="3200316"/>
          </a:xfrm>
          <a:prstGeom prst="rect">
            <a:avLst/>
          </a:prstGeom>
        </p:spPr>
      </p:pic>
      <p:sp>
        <p:nvSpPr>
          <p:cNvPr id="11" name="テキスト ボックス 10"/>
          <p:cNvSpPr txBox="1"/>
          <p:nvPr/>
        </p:nvSpPr>
        <p:spPr>
          <a:xfrm>
            <a:off x="381110" y="4876762"/>
            <a:ext cx="4267088" cy="1323439"/>
          </a:xfrm>
          <a:prstGeom prst="rect">
            <a:avLst/>
          </a:prstGeom>
          <a:noFill/>
        </p:spPr>
        <p:txBody>
          <a:bodyPr wrap="square" rtlCol="0">
            <a:spAutoFit/>
          </a:bodyPr>
          <a:lstStyle/>
          <a:p>
            <a:r>
              <a:rPr kumimoji="1" lang="ja-JP" altLang="en-US" sz="2000" dirty="0" smtClean="0">
                <a:latin typeface="メイリオ" pitchFamily="50" charset="-128"/>
                <a:ea typeface="メイリオ" pitchFamily="50" charset="-128"/>
              </a:rPr>
              <a:t>その違いはどこにあるのだろうか？</a:t>
            </a:r>
            <a:endParaRPr kumimoji="1" lang="en-US" altLang="ja-JP" sz="2000" dirty="0" smtClean="0">
              <a:latin typeface="メイリオ" pitchFamily="50" charset="-128"/>
              <a:ea typeface="メイリオ" pitchFamily="50" charset="-128"/>
            </a:endParaRPr>
          </a:p>
          <a:p>
            <a:r>
              <a:rPr kumimoji="1" lang="ja-JP" altLang="en-US" sz="2000" dirty="0" smtClean="0">
                <a:latin typeface="メイリオ" pitchFamily="50" charset="-128"/>
                <a:ea typeface="メイリオ" pitchFamily="50" charset="-128"/>
              </a:rPr>
              <a:t>私たちの社会の仕事も、家事労働のように、</a:t>
            </a:r>
            <a:r>
              <a:rPr kumimoji="1" lang="ja-JP" altLang="en-US" sz="2000" dirty="0" smtClean="0">
                <a:solidFill>
                  <a:srgbClr val="FF0000"/>
                </a:solidFill>
                <a:latin typeface="メイリオ" pitchFamily="50" charset="-128"/>
                <a:ea typeface="メイリオ" pitchFamily="50" charset="-128"/>
              </a:rPr>
              <a:t>劇的に楽に、豊かになる可能性</a:t>
            </a:r>
            <a:r>
              <a:rPr kumimoji="1" lang="ja-JP" altLang="en-US" sz="2000" dirty="0" smtClean="0">
                <a:latin typeface="メイリオ" pitchFamily="50" charset="-128"/>
                <a:ea typeface="メイリオ" pitchFamily="50" charset="-128"/>
              </a:rPr>
              <a:t>はあるだろうか？</a:t>
            </a:r>
            <a:endParaRPr kumimoji="1" lang="en-US" altLang="ja-JP" sz="2000" dirty="0" smtClean="0">
              <a:latin typeface="メイリオ" pitchFamily="50" charset="-128"/>
              <a:ea typeface="メイリオ" pitchFamily="50" charset="-128"/>
            </a:endParaRPr>
          </a:p>
        </p:txBody>
      </p:sp>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タイトル 1"/>
          <p:cNvSpPr>
            <a:spLocks noGrp="1"/>
          </p:cNvSpPr>
          <p:nvPr>
            <p:ph type="title"/>
          </p:nvPr>
        </p:nvSpPr>
        <p:spPr>
          <a:xfrm>
            <a:off x="0" y="76288"/>
            <a:ext cx="9144000" cy="685782"/>
          </a:xfrm>
        </p:spPr>
        <p:txBody>
          <a:bodyPr/>
          <a:lstStyle/>
          <a:p>
            <a:pPr algn="ctr"/>
            <a:r>
              <a:rPr kumimoji="1" lang="ja-JP" altLang="en-US" sz="3200" b="0" dirty="0" smtClean="0">
                <a:solidFill>
                  <a:srgbClr val="7030A0"/>
                </a:solidFill>
                <a:latin typeface="メイリオ" pitchFamily="50" charset="-128"/>
                <a:ea typeface="メイリオ" pitchFamily="50" charset="-128"/>
              </a:rPr>
              <a:t>仕事を</a:t>
            </a:r>
            <a:r>
              <a:rPr kumimoji="1" lang="ja-JP" altLang="en-US" sz="3200" b="0" dirty="0" smtClean="0">
                <a:solidFill>
                  <a:srgbClr val="FF0000"/>
                </a:solidFill>
                <a:latin typeface="メイリオ" pitchFamily="50" charset="-128"/>
                <a:ea typeface="メイリオ" pitchFamily="50" charset="-128"/>
              </a:rPr>
              <a:t>奪い合う</a:t>
            </a:r>
            <a:r>
              <a:rPr kumimoji="1" lang="ja-JP" altLang="en-US" sz="3200" b="0" dirty="0" smtClean="0">
                <a:solidFill>
                  <a:srgbClr val="7030A0"/>
                </a:solidFill>
                <a:latin typeface="メイリオ" pitchFamily="50" charset="-128"/>
                <a:ea typeface="メイリオ" pitchFamily="50" charset="-128"/>
              </a:rPr>
              <a:t>社会</a:t>
            </a:r>
            <a:endParaRPr kumimoji="1" lang="ja-JP" altLang="en-US" sz="3200" b="0" dirty="0">
              <a:solidFill>
                <a:srgbClr val="7030A0"/>
              </a:solidFill>
              <a:latin typeface="メイリオ" pitchFamily="50" charset="-128"/>
              <a:ea typeface="メイリオ" pitchFamily="50" charset="-128"/>
            </a:endParaRPr>
          </a:p>
        </p:txBody>
      </p:sp>
      <p:pic>
        <p:nvPicPr>
          <p:cNvPr id="5" name="図 4" descr="図2.png"/>
          <p:cNvPicPr>
            <a:picLocks noChangeAspect="1"/>
          </p:cNvPicPr>
          <p:nvPr/>
        </p:nvPicPr>
        <p:blipFill>
          <a:blip r:embed="rId3" cstate="print"/>
          <a:stretch>
            <a:fillRect/>
          </a:stretch>
        </p:blipFill>
        <p:spPr>
          <a:xfrm>
            <a:off x="0" y="752850"/>
            <a:ext cx="9144000" cy="6105150"/>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50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0-#ppt_h/2"/>
                                          </p:val>
                                        </p:tav>
                                        <p:tav tm="100000">
                                          <p:val>
                                            <p:strVal val="#ppt_y"/>
                                          </p:val>
                                        </p:tav>
                                      </p:tavLst>
                                    </p:anim>
                                  </p:childTnLst>
                                </p:cTn>
                              </p:par>
                            </p:childTnLst>
                          </p:cTn>
                        </p:par>
                        <p:par>
                          <p:cTn id="9" fill="hold">
                            <p:stCondLst>
                              <p:cond delay="1000"/>
                            </p:stCondLst>
                            <p:childTnLst>
                              <p:par>
                                <p:cTn id="10" presetID="10" presetClass="entr" presetSubtype="0"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タイトル 1"/>
          <p:cNvSpPr>
            <a:spLocks noGrp="1"/>
          </p:cNvSpPr>
          <p:nvPr>
            <p:ph type="title"/>
          </p:nvPr>
        </p:nvSpPr>
        <p:spPr>
          <a:xfrm>
            <a:off x="0" y="103255"/>
            <a:ext cx="9144000" cy="735013"/>
          </a:xfrm>
        </p:spPr>
        <p:txBody>
          <a:bodyPr/>
          <a:lstStyle/>
          <a:p>
            <a:pPr algn="ctr"/>
            <a:r>
              <a:rPr kumimoji="1" lang="ja-JP" altLang="en-US" sz="3200" b="0" dirty="0" smtClean="0">
                <a:solidFill>
                  <a:srgbClr val="7030A0"/>
                </a:solidFill>
                <a:latin typeface="メイリオ" pitchFamily="50" charset="-128"/>
                <a:ea typeface="メイリオ" pitchFamily="50" charset="-128"/>
              </a:rPr>
              <a:t>仕事を</a:t>
            </a:r>
            <a:r>
              <a:rPr kumimoji="1" lang="ja-JP" altLang="en-US" sz="3200" b="0" dirty="0" smtClean="0">
                <a:solidFill>
                  <a:srgbClr val="FF0000"/>
                </a:solidFill>
                <a:latin typeface="メイリオ" pitchFamily="50" charset="-128"/>
                <a:ea typeface="メイリオ" pitchFamily="50" charset="-128"/>
              </a:rPr>
              <a:t>分担</a:t>
            </a:r>
            <a:r>
              <a:rPr kumimoji="1" lang="ja-JP" altLang="en-US" sz="3200" b="0" dirty="0" smtClean="0">
                <a:solidFill>
                  <a:srgbClr val="7030A0"/>
                </a:solidFill>
                <a:latin typeface="メイリオ" pitchFamily="50" charset="-128"/>
                <a:ea typeface="メイリオ" pitchFamily="50" charset="-128"/>
              </a:rPr>
              <a:t>しあうコミュニティ</a:t>
            </a:r>
            <a:endParaRPr kumimoji="1" lang="ja-JP" altLang="en-US" sz="3200" b="0" dirty="0">
              <a:solidFill>
                <a:srgbClr val="7030A0"/>
              </a:solidFill>
              <a:latin typeface="メイリオ" pitchFamily="50" charset="-128"/>
              <a:ea typeface="メイリオ" pitchFamily="50" charset="-128"/>
            </a:endParaRPr>
          </a:p>
        </p:txBody>
      </p:sp>
      <p:pic>
        <p:nvPicPr>
          <p:cNvPr id="10" name="図 9" descr="仕事を分け合う.png"/>
          <p:cNvPicPr>
            <a:picLocks noChangeAspect="1"/>
          </p:cNvPicPr>
          <p:nvPr/>
        </p:nvPicPr>
        <p:blipFill>
          <a:blip r:embed="rId3" cstate="print"/>
          <a:stretch>
            <a:fillRect/>
          </a:stretch>
        </p:blipFill>
        <p:spPr>
          <a:xfrm>
            <a:off x="609704" y="921605"/>
            <a:ext cx="7924592" cy="5936395"/>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1"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0" presetClass="entr" presetSubtype="0" fill="hold" nodeType="after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304912" y="304882"/>
            <a:ext cx="8534176" cy="1116003"/>
          </a:xfrm>
        </p:spPr>
        <p:txBody>
          <a:bodyPr/>
          <a:lstStyle/>
          <a:p>
            <a:pPr algn="ctr"/>
            <a:r>
              <a:rPr lang="ja-JP" altLang="en-US" b="0" dirty="0" smtClean="0">
                <a:latin typeface="メイリオ" pitchFamily="50" charset="-128"/>
                <a:ea typeface="メイリオ" pitchFamily="50" charset="-128"/>
              </a:rPr>
              <a:t>山田方谷研究の目的</a:t>
            </a:r>
            <a:endParaRPr lang="ja-JP" altLang="ja-JP" b="0" dirty="0">
              <a:latin typeface="メイリオ" pitchFamily="50" charset="-128"/>
              <a:ea typeface="メイリオ" pitchFamily="50" charset="-128"/>
            </a:endParaRPr>
          </a:p>
        </p:txBody>
      </p:sp>
      <p:sp>
        <p:nvSpPr>
          <p:cNvPr id="5" name="Rectangle 2"/>
          <p:cNvSpPr txBox="1">
            <a:spLocks noChangeArrowheads="1"/>
          </p:cNvSpPr>
          <p:nvPr/>
        </p:nvSpPr>
        <p:spPr bwMode="auto">
          <a:xfrm>
            <a:off x="609704" y="1600248"/>
            <a:ext cx="8229384" cy="220974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ja-JP" altLang="en-US" sz="2800" b="0" i="0" u="none" strike="noStrike" kern="0" cap="none" spc="0" normalizeH="0" baseline="0" noProof="0" dirty="0" smtClean="0">
                <a:ln>
                  <a:noFill/>
                </a:ln>
                <a:solidFill>
                  <a:schemeClr val="tx2"/>
                </a:solidFill>
                <a:effectLst/>
                <a:uLnTx/>
                <a:uFillTx/>
                <a:latin typeface="メイリオ" pitchFamily="50" charset="-128"/>
                <a:ea typeface="メイリオ" pitchFamily="50" charset="-128"/>
                <a:cs typeface="+mj-cs"/>
              </a:rPr>
              <a:t>単なる歴史研究ではなく、</a:t>
            </a:r>
            <a:endParaRPr kumimoji="0" lang="en-US" altLang="ja-JP" sz="2800" b="0" i="0" u="none" strike="noStrike" kern="0" cap="none" spc="0" normalizeH="0" baseline="0" noProof="0" dirty="0" smtClean="0">
              <a:ln>
                <a:noFill/>
              </a:ln>
              <a:solidFill>
                <a:schemeClr val="tx2"/>
              </a:solidFill>
              <a:effectLst/>
              <a:uLnTx/>
              <a:uFillTx/>
              <a:latin typeface="メイリオ" pitchFamily="50" charset="-128"/>
              <a:ea typeface="メイリオ" pitchFamily="50" charset="-128"/>
              <a:cs typeface="+mj-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ja-JP" altLang="en-US" sz="2800" b="0" i="0" u="none" strike="noStrike" kern="0" cap="none" spc="0" normalizeH="0" baseline="0" noProof="0" dirty="0" smtClean="0">
                <a:ln>
                  <a:noFill/>
                </a:ln>
                <a:solidFill>
                  <a:schemeClr val="tx2"/>
                </a:solidFill>
                <a:effectLst/>
                <a:uLnTx/>
                <a:uFillTx/>
                <a:latin typeface="メイリオ" pitchFamily="50" charset="-128"/>
                <a:ea typeface="メイリオ" pitchFamily="50" charset="-128"/>
                <a:cs typeface="+mj-cs"/>
              </a:rPr>
              <a:t>「山田方谷が現代に蘇ったとしたら、</a:t>
            </a:r>
            <a:r>
              <a:rPr kumimoji="0" lang="ja-JP" altLang="en-US" sz="2800" b="0" i="0" u="none" strike="noStrike" kern="0" cap="none" spc="0" normalizeH="0" baseline="0" noProof="0" dirty="0" smtClean="0">
                <a:ln>
                  <a:noFill/>
                </a:ln>
                <a:effectLst/>
                <a:uLnTx/>
                <a:uFillTx/>
                <a:latin typeface="メイリオ" pitchFamily="50" charset="-128"/>
                <a:ea typeface="メイリオ" pitchFamily="50" charset="-128"/>
                <a:cs typeface="+mj-cs"/>
              </a:rPr>
              <a:t>どのように現代社会の問題を解決するだろうか</a:t>
            </a:r>
            <a:r>
              <a:rPr kumimoji="0" lang="ja-JP" altLang="en-US" sz="2800" b="0" i="0" u="none" strike="noStrike" kern="0" cap="none" spc="0" normalizeH="0" baseline="0" noProof="0" dirty="0" smtClean="0">
                <a:ln>
                  <a:noFill/>
                </a:ln>
                <a:solidFill>
                  <a:schemeClr val="tx2"/>
                </a:solidFill>
                <a:effectLst/>
                <a:uLnTx/>
                <a:uFillTx/>
                <a:latin typeface="メイリオ" pitchFamily="50" charset="-128"/>
                <a:ea typeface="メイリオ" pitchFamily="50" charset="-128"/>
                <a:cs typeface="+mj-cs"/>
              </a:rPr>
              <a:t>」</a:t>
            </a:r>
            <a:endParaRPr kumimoji="0" lang="en-US" altLang="ja-JP" sz="2800" b="0" i="0" u="none" strike="noStrike" kern="0" cap="none" spc="0" normalizeH="0" baseline="0" noProof="0" dirty="0" smtClean="0">
              <a:ln>
                <a:noFill/>
              </a:ln>
              <a:solidFill>
                <a:schemeClr val="tx2"/>
              </a:solidFill>
              <a:effectLst/>
              <a:uLnTx/>
              <a:uFillTx/>
              <a:latin typeface="メイリオ" pitchFamily="50" charset="-128"/>
              <a:ea typeface="メイリオ" pitchFamily="50" charset="-128"/>
              <a:cs typeface="+mj-cs"/>
            </a:endParaRPr>
          </a:p>
          <a:p>
            <a:pPr lvl="0">
              <a:defRPr/>
            </a:pPr>
            <a:r>
              <a:rPr lang="ja-JP" altLang="en-US" sz="2800" kern="0" dirty="0" smtClean="0">
                <a:solidFill>
                  <a:schemeClr val="tx2"/>
                </a:solidFill>
                <a:latin typeface="メイリオ" pitchFamily="50" charset="-128"/>
                <a:ea typeface="メイリオ" pitchFamily="50" charset="-128"/>
                <a:cs typeface="+mj-cs"/>
              </a:rPr>
              <a:t>という視点に立ち、</a:t>
            </a:r>
            <a:endParaRPr lang="en-US" altLang="ja-JP" sz="2800" kern="0" dirty="0" smtClean="0">
              <a:solidFill>
                <a:schemeClr val="tx2"/>
              </a:solidFill>
              <a:latin typeface="メイリオ" pitchFamily="50" charset="-128"/>
              <a:ea typeface="メイリオ" pitchFamily="50" charset="-128"/>
              <a:cs typeface="+mj-cs"/>
            </a:endParaRPr>
          </a:p>
          <a:p>
            <a:pPr lvl="0">
              <a:defRPr/>
            </a:pPr>
            <a:r>
              <a:rPr lang="ja-JP" altLang="en-US" sz="2800" kern="0" dirty="0" smtClean="0">
                <a:solidFill>
                  <a:srgbClr val="FF0000"/>
                </a:solidFill>
                <a:latin typeface="メイリオ" pitchFamily="50" charset="-128"/>
                <a:ea typeface="メイリオ" pitchFamily="50" charset="-128"/>
                <a:cs typeface="+mj-cs"/>
              </a:rPr>
              <a:t>現代に活かせる具体的な教訓を学び取る。</a:t>
            </a:r>
            <a:endParaRPr kumimoji="0" lang="ja-JP" altLang="ja-JP" sz="2800" b="0" i="0" u="none" strike="noStrike" kern="0" cap="none" spc="0" normalizeH="0" baseline="0" noProof="0" dirty="0">
              <a:ln>
                <a:noFill/>
              </a:ln>
              <a:solidFill>
                <a:srgbClr val="FF0000"/>
              </a:solidFill>
              <a:effectLst/>
              <a:uLnTx/>
              <a:uFillTx/>
              <a:latin typeface="メイリオ" pitchFamily="50" charset="-128"/>
              <a:ea typeface="メイリオ" pitchFamily="50" charset="-128"/>
              <a:cs typeface="+mj-cs"/>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170"/>
                                        </p:tgtEl>
                                        <p:attrNameLst>
                                          <p:attrName>style.visibility</p:attrName>
                                        </p:attrNameLst>
                                      </p:cBhvr>
                                      <p:to>
                                        <p:strVal val="visible"/>
                                      </p:to>
                                    </p:set>
                                    <p:animEffect transition="in" filter="fade">
                                      <p:cBhvr>
                                        <p:cTn id="7" dur="500"/>
                                        <p:tgtEl>
                                          <p:spTgt spid="717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0" grpId="0"/>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lum/>
          </a:blip>
          <a:srcRect/>
          <a:stretch>
            <a:fillRect/>
          </a:stretch>
        </a:blipFill>
        <a:effectLst/>
      </p:bgPr>
    </p:bg>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a:xfrm>
            <a:off x="304912" y="228684"/>
            <a:ext cx="8381888" cy="735013"/>
          </a:xfrm>
        </p:spPr>
        <p:txBody>
          <a:bodyPr/>
          <a:lstStyle/>
          <a:p>
            <a:r>
              <a:rPr lang="ja-JP" altLang="en-US" b="0" dirty="0" smtClean="0">
                <a:solidFill>
                  <a:schemeClr val="bg1"/>
                </a:solidFill>
                <a:latin typeface="メイリオ" pitchFamily="50" charset="-128"/>
                <a:ea typeface="メイリオ" pitchFamily="50" charset="-128"/>
              </a:rPr>
              <a:t>よりフェアで持続可能な社会像とは？</a:t>
            </a:r>
            <a:endParaRPr lang="ja-JP" altLang="ja-JP" b="0" dirty="0">
              <a:solidFill>
                <a:schemeClr val="bg1"/>
              </a:solidFill>
              <a:latin typeface="メイリオ" pitchFamily="50" charset="-128"/>
              <a:ea typeface="メイリオ" pitchFamily="50" charset="-128"/>
            </a:endParaRPr>
          </a:p>
        </p:txBody>
      </p:sp>
      <p:sp>
        <p:nvSpPr>
          <p:cNvPr id="7" name="テキスト ボックス 6"/>
          <p:cNvSpPr txBox="1"/>
          <p:nvPr/>
        </p:nvSpPr>
        <p:spPr>
          <a:xfrm>
            <a:off x="381110" y="1600248"/>
            <a:ext cx="8457978" cy="830997"/>
          </a:xfrm>
          <a:prstGeom prst="rect">
            <a:avLst/>
          </a:prstGeom>
          <a:noFill/>
        </p:spPr>
        <p:txBody>
          <a:bodyPr wrap="square" rtlCol="0">
            <a:spAutoFit/>
          </a:bodyPr>
          <a:lstStyle/>
          <a:p>
            <a:r>
              <a:rPr kumimoji="1" lang="ja-JP" altLang="en-US" sz="2400" dirty="0" smtClean="0">
                <a:latin typeface="メイリオ" pitchFamily="50" charset="-128"/>
                <a:ea typeface="メイリオ" pitchFamily="50" charset="-128"/>
              </a:rPr>
              <a:t>封建社会 </a:t>
            </a:r>
            <a:r>
              <a:rPr kumimoji="1" lang="en-US" altLang="ja-JP" sz="2400" dirty="0" smtClean="0">
                <a:latin typeface="メイリオ" pitchFamily="50" charset="-128"/>
                <a:ea typeface="メイリオ" pitchFamily="50" charset="-128"/>
              </a:rPr>
              <a:t>= </a:t>
            </a:r>
            <a:r>
              <a:rPr kumimoji="1" lang="ja-JP" altLang="en-US" sz="2400" dirty="0" smtClean="0">
                <a:solidFill>
                  <a:srgbClr val="FF0000"/>
                </a:solidFill>
                <a:latin typeface="メイリオ" pitchFamily="50" charset="-128"/>
                <a:ea typeface="メイリオ" pitchFamily="50" charset="-128"/>
              </a:rPr>
              <a:t>力</a:t>
            </a:r>
            <a:r>
              <a:rPr kumimoji="1" lang="ja-JP" altLang="en-US" sz="2400" dirty="0" smtClean="0">
                <a:latin typeface="メイリオ" pitchFamily="50" charset="-128"/>
                <a:ea typeface="メイリオ" pitchFamily="50" charset="-128"/>
              </a:rPr>
              <a:t>の強い者が弱い者を支配する社会</a:t>
            </a:r>
            <a:endParaRPr kumimoji="1" lang="en-US" altLang="ja-JP" sz="2400" dirty="0" smtClean="0">
              <a:latin typeface="メイリオ" pitchFamily="50" charset="-128"/>
              <a:ea typeface="メイリオ" pitchFamily="50" charset="-128"/>
            </a:endParaRPr>
          </a:p>
          <a:p>
            <a:r>
              <a:rPr kumimoji="1" lang="ja-JP" altLang="en-US" sz="2400" dirty="0" smtClean="0">
                <a:latin typeface="メイリオ" pitchFamily="50" charset="-128"/>
                <a:ea typeface="メイリオ" pitchFamily="50" charset="-128"/>
              </a:rPr>
              <a:t>　　　　　強者が弱者の生み出す生産物を搾取する</a:t>
            </a:r>
            <a:endParaRPr kumimoji="1" lang="en-US" altLang="ja-JP" sz="2400" dirty="0" smtClean="0">
              <a:latin typeface="メイリオ" pitchFamily="50" charset="-128"/>
              <a:ea typeface="メイリオ" pitchFamily="50" charset="-128"/>
            </a:endParaRPr>
          </a:p>
        </p:txBody>
      </p:sp>
      <p:sp>
        <p:nvSpPr>
          <p:cNvPr id="6" name="テキスト ボックス 5"/>
          <p:cNvSpPr txBox="1"/>
          <p:nvPr/>
        </p:nvSpPr>
        <p:spPr>
          <a:xfrm>
            <a:off x="381110" y="2743218"/>
            <a:ext cx="8457978" cy="1200329"/>
          </a:xfrm>
          <a:prstGeom prst="rect">
            <a:avLst/>
          </a:prstGeom>
          <a:noFill/>
        </p:spPr>
        <p:txBody>
          <a:bodyPr wrap="square" rtlCol="0">
            <a:spAutoFit/>
          </a:bodyPr>
          <a:lstStyle/>
          <a:p>
            <a:r>
              <a:rPr kumimoji="1" lang="ja-JP" altLang="en-US" sz="2400" dirty="0" smtClean="0">
                <a:latin typeface="メイリオ" pitchFamily="50" charset="-128"/>
                <a:ea typeface="メイリオ" pitchFamily="50" charset="-128"/>
              </a:rPr>
              <a:t>資本主義社会 </a:t>
            </a:r>
            <a:r>
              <a:rPr kumimoji="1" lang="en-US" altLang="ja-JP" sz="2400" dirty="0" smtClean="0">
                <a:latin typeface="メイリオ" pitchFamily="50" charset="-128"/>
                <a:ea typeface="メイリオ" pitchFamily="50" charset="-128"/>
              </a:rPr>
              <a:t>= </a:t>
            </a:r>
            <a:r>
              <a:rPr kumimoji="1" lang="ja-JP" altLang="en-US" sz="2400" dirty="0" smtClean="0">
                <a:solidFill>
                  <a:srgbClr val="FF0000"/>
                </a:solidFill>
                <a:latin typeface="メイリオ" pitchFamily="50" charset="-128"/>
                <a:ea typeface="メイリオ" pitchFamily="50" charset="-128"/>
              </a:rPr>
              <a:t>お金</a:t>
            </a:r>
            <a:r>
              <a:rPr kumimoji="1" lang="ja-JP" altLang="en-US" sz="2400" dirty="0" smtClean="0">
                <a:latin typeface="メイリオ" pitchFamily="50" charset="-128"/>
                <a:ea typeface="メイリオ" pitchFamily="50" charset="-128"/>
              </a:rPr>
              <a:t>がすべてを支配する社会</a:t>
            </a:r>
            <a:endParaRPr kumimoji="1" lang="en-US" altLang="ja-JP" sz="2400" dirty="0" smtClean="0">
              <a:latin typeface="メイリオ" pitchFamily="50" charset="-128"/>
              <a:ea typeface="メイリオ" pitchFamily="50" charset="-128"/>
            </a:endParaRPr>
          </a:p>
          <a:p>
            <a:r>
              <a:rPr kumimoji="1" lang="ja-JP" altLang="en-US" sz="2400" dirty="0" smtClean="0">
                <a:latin typeface="メイリオ" pitchFamily="50" charset="-128"/>
                <a:ea typeface="メイリオ" pitchFamily="50" charset="-128"/>
              </a:rPr>
              <a:t>　　　　　お金を上手に稼ぐ人が</a:t>
            </a:r>
            <a:r>
              <a:rPr kumimoji="1" lang="ja-JP" altLang="en-US" sz="2400" dirty="0" smtClean="0">
                <a:solidFill>
                  <a:srgbClr val="FF0000"/>
                </a:solidFill>
                <a:latin typeface="メイリオ" pitchFamily="50" charset="-128"/>
                <a:ea typeface="メイリオ" pitchFamily="50" charset="-128"/>
              </a:rPr>
              <a:t>権力</a:t>
            </a:r>
            <a:r>
              <a:rPr kumimoji="1" lang="ja-JP" altLang="en-US" sz="2400" dirty="0" smtClean="0">
                <a:latin typeface="メイリオ" pitchFamily="50" charset="-128"/>
                <a:ea typeface="メイリオ" pitchFamily="50" charset="-128"/>
              </a:rPr>
              <a:t>を持つ。</a:t>
            </a:r>
            <a:endParaRPr kumimoji="1" lang="en-US" altLang="ja-JP" sz="2400" dirty="0" smtClean="0">
              <a:latin typeface="メイリオ" pitchFamily="50" charset="-128"/>
              <a:ea typeface="メイリオ" pitchFamily="50" charset="-128"/>
            </a:endParaRPr>
          </a:p>
          <a:p>
            <a:r>
              <a:rPr kumimoji="1" lang="ja-JP" altLang="en-US" sz="2400" dirty="0" smtClean="0">
                <a:latin typeface="メイリオ" pitchFamily="50" charset="-128"/>
                <a:ea typeface="メイリオ" pitchFamily="50" charset="-128"/>
              </a:rPr>
              <a:t>　　　　　お金は社会貢献の</a:t>
            </a:r>
            <a:r>
              <a:rPr kumimoji="1" lang="ja-JP" altLang="en-US" sz="2400" dirty="0" smtClean="0">
                <a:solidFill>
                  <a:srgbClr val="FF0000"/>
                </a:solidFill>
                <a:latin typeface="メイリオ" pitchFamily="50" charset="-128"/>
                <a:ea typeface="メイリオ" pitchFamily="50" charset="-128"/>
              </a:rPr>
              <a:t>結果</a:t>
            </a:r>
            <a:r>
              <a:rPr kumimoji="1" lang="ja-JP" altLang="en-US" sz="2400" dirty="0" smtClean="0">
                <a:latin typeface="メイリオ" pitchFamily="50" charset="-128"/>
                <a:ea typeface="メイリオ" pitchFamily="50" charset="-128"/>
              </a:rPr>
              <a:t>ではなく、</a:t>
            </a:r>
            <a:r>
              <a:rPr kumimoji="1" lang="ja-JP" altLang="en-US" sz="2400" dirty="0" smtClean="0">
                <a:solidFill>
                  <a:srgbClr val="FF0000"/>
                </a:solidFill>
                <a:latin typeface="メイリオ" pitchFamily="50" charset="-128"/>
                <a:ea typeface="メイリオ" pitchFamily="50" charset="-128"/>
              </a:rPr>
              <a:t>目的</a:t>
            </a:r>
            <a:r>
              <a:rPr kumimoji="1" lang="ja-JP" altLang="en-US" sz="2400" dirty="0" smtClean="0">
                <a:latin typeface="メイリオ" pitchFamily="50" charset="-128"/>
                <a:ea typeface="メイリオ" pitchFamily="50" charset="-128"/>
              </a:rPr>
              <a:t>となる。</a:t>
            </a:r>
            <a:endParaRPr kumimoji="1" lang="en-US" altLang="ja-JP" sz="2400" dirty="0" smtClean="0">
              <a:latin typeface="メイリオ" pitchFamily="50" charset="-128"/>
              <a:ea typeface="メイリオ" pitchFamily="50" charset="-128"/>
            </a:endParaRPr>
          </a:p>
        </p:txBody>
      </p:sp>
      <p:sp>
        <p:nvSpPr>
          <p:cNvPr id="8" name="テキスト ボックス 7"/>
          <p:cNvSpPr txBox="1"/>
          <p:nvPr/>
        </p:nvSpPr>
        <p:spPr>
          <a:xfrm>
            <a:off x="381110" y="4362215"/>
            <a:ext cx="8457978" cy="1200329"/>
          </a:xfrm>
          <a:prstGeom prst="rect">
            <a:avLst/>
          </a:prstGeom>
          <a:noFill/>
        </p:spPr>
        <p:txBody>
          <a:bodyPr wrap="square" rtlCol="0">
            <a:spAutoFit/>
          </a:bodyPr>
          <a:lstStyle/>
          <a:p>
            <a:r>
              <a:rPr kumimoji="1" lang="ja-JP" altLang="en-US" sz="2400" dirty="0" smtClean="0">
                <a:latin typeface="メイリオ" pitchFamily="50" charset="-128"/>
                <a:ea typeface="メイリオ" pitchFamily="50" charset="-128"/>
              </a:rPr>
              <a:t>望ましい社会 </a:t>
            </a:r>
            <a:r>
              <a:rPr kumimoji="1" lang="en-US" altLang="ja-JP" sz="2400" dirty="0" smtClean="0">
                <a:latin typeface="メイリオ" pitchFamily="50" charset="-128"/>
                <a:ea typeface="メイリオ" pitchFamily="50" charset="-128"/>
              </a:rPr>
              <a:t>= </a:t>
            </a:r>
            <a:r>
              <a:rPr kumimoji="1" lang="ja-JP" altLang="en-US" sz="2400" dirty="0" smtClean="0">
                <a:solidFill>
                  <a:srgbClr val="FF0000"/>
                </a:solidFill>
                <a:latin typeface="メイリオ" pitchFamily="50" charset="-128"/>
                <a:ea typeface="メイリオ" pitchFamily="50" charset="-128"/>
              </a:rPr>
              <a:t>社会貢献度</a:t>
            </a:r>
            <a:r>
              <a:rPr kumimoji="1" lang="ja-JP" altLang="en-US" sz="2400" dirty="0" smtClean="0">
                <a:latin typeface="メイリオ" pitchFamily="50" charset="-128"/>
                <a:ea typeface="メイリオ" pitchFamily="50" charset="-128"/>
              </a:rPr>
              <a:t>が高い人がより豊かになる社会</a:t>
            </a:r>
            <a:endParaRPr kumimoji="1" lang="en-US" altLang="ja-JP" sz="2400" dirty="0" smtClean="0">
              <a:latin typeface="メイリオ" pitchFamily="50" charset="-128"/>
              <a:ea typeface="メイリオ" pitchFamily="50" charset="-128"/>
            </a:endParaRPr>
          </a:p>
          <a:p>
            <a:r>
              <a:rPr kumimoji="1" lang="ja-JP" altLang="en-US" sz="2400" dirty="0" smtClean="0">
                <a:latin typeface="メイリオ" pitchFamily="50" charset="-128"/>
                <a:ea typeface="メイリオ" pitchFamily="50" charset="-128"/>
              </a:rPr>
              <a:t>　　　　　他者や社会への貢献の</a:t>
            </a:r>
            <a:r>
              <a:rPr kumimoji="1" lang="ja-JP" altLang="en-US" sz="2400" dirty="0" smtClean="0">
                <a:solidFill>
                  <a:srgbClr val="FF0000"/>
                </a:solidFill>
                <a:latin typeface="メイリオ" pitchFamily="50" charset="-128"/>
                <a:ea typeface="メイリオ" pitchFamily="50" charset="-128"/>
              </a:rPr>
              <a:t>結果</a:t>
            </a:r>
            <a:r>
              <a:rPr kumimoji="1" lang="ja-JP" altLang="en-US" sz="2400" dirty="0" smtClean="0">
                <a:latin typeface="メイリオ" pitchFamily="50" charset="-128"/>
                <a:ea typeface="メイリオ" pitchFamily="50" charset="-128"/>
              </a:rPr>
              <a:t>として、お金を得る。</a:t>
            </a:r>
            <a:endParaRPr kumimoji="1" lang="en-US" altLang="ja-JP" sz="2400" dirty="0" smtClean="0">
              <a:latin typeface="メイリオ" pitchFamily="50" charset="-128"/>
              <a:ea typeface="メイリオ" pitchFamily="50" charset="-128"/>
            </a:endParaRPr>
          </a:p>
          <a:p>
            <a:r>
              <a:rPr kumimoji="1" lang="ja-JP" altLang="en-US" sz="2400" dirty="0" smtClean="0">
                <a:latin typeface="メイリオ" pitchFamily="50" charset="-128"/>
                <a:ea typeface="メイリオ" pitchFamily="50" charset="-128"/>
              </a:rPr>
              <a:t>　　　　　社会保障が完備された、誰もが安心できる社会。</a:t>
            </a:r>
            <a:endParaRPr kumimoji="1" lang="en-US" altLang="ja-JP" sz="2400" dirty="0" smtClean="0">
              <a:latin typeface="メイリオ" pitchFamily="50" charset="-128"/>
              <a:ea typeface="メイリオ" pitchFamily="50" charset="-128"/>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6" grpId="0"/>
      <p:bldP spid="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図 5" descr="05030505.jpg"/>
          <p:cNvPicPr>
            <a:picLocks noChangeAspect="1"/>
          </p:cNvPicPr>
          <p:nvPr/>
        </p:nvPicPr>
        <p:blipFill>
          <a:blip r:embed="rId2" cstate="print"/>
          <a:stretch>
            <a:fillRect/>
          </a:stretch>
        </p:blipFill>
        <p:spPr>
          <a:xfrm>
            <a:off x="2667050" y="1133423"/>
            <a:ext cx="6476950" cy="5724577"/>
          </a:xfrm>
          <a:prstGeom prst="rect">
            <a:avLst/>
          </a:prstGeom>
        </p:spPr>
      </p:pic>
      <p:sp>
        <p:nvSpPr>
          <p:cNvPr id="7" name="Rectangle 2"/>
          <p:cNvSpPr>
            <a:spLocks noGrp="1" noChangeArrowheads="1"/>
          </p:cNvSpPr>
          <p:nvPr>
            <p:ph type="title"/>
          </p:nvPr>
        </p:nvSpPr>
        <p:spPr>
          <a:xfrm>
            <a:off x="304912" y="228684"/>
            <a:ext cx="8534176" cy="735013"/>
          </a:xfrm>
        </p:spPr>
        <p:txBody>
          <a:bodyPr/>
          <a:lstStyle/>
          <a:p>
            <a:pPr algn="ctr"/>
            <a:r>
              <a:rPr lang="ja-JP" altLang="en-US" b="0" dirty="0" smtClean="0">
                <a:solidFill>
                  <a:schemeClr val="accent6">
                    <a:lumMod val="60000"/>
                    <a:lumOff val="40000"/>
                  </a:schemeClr>
                </a:solidFill>
                <a:latin typeface="メイリオ" pitchFamily="50" charset="-128"/>
                <a:ea typeface="メイリオ" pitchFamily="50" charset="-128"/>
              </a:rPr>
              <a:t>資本主義の暴風雨をしのげる場所づくり</a:t>
            </a:r>
            <a:endParaRPr lang="ja-JP" altLang="ja-JP" b="0" dirty="0">
              <a:solidFill>
                <a:schemeClr val="accent6">
                  <a:lumMod val="60000"/>
                  <a:lumOff val="40000"/>
                </a:schemeClr>
              </a:solidFill>
              <a:latin typeface="メイリオ" pitchFamily="50" charset="-128"/>
              <a:ea typeface="メイリオ" pitchFamily="50" charset="-128"/>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1+#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2" presetClass="entr" presetSubtype="0" fill="hold" nodeType="afterEffect">
                                  <p:stCondLst>
                                    <p:cond delay="0"/>
                                  </p:stCondLst>
                                  <p:childTnLst>
                                    <p:set>
                                      <p:cBhvr>
                                        <p:cTn id="11" dur="1" fill="hold">
                                          <p:stCondLst>
                                            <p:cond delay="0"/>
                                          </p:stCondLst>
                                        </p:cTn>
                                        <p:tgtEl>
                                          <p:spTgt spid="6"/>
                                        </p:tgtEl>
                                        <p:attrNameLst>
                                          <p:attrName>style.visibility</p:attrName>
                                        </p:attrNameLst>
                                      </p:cBhvr>
                                      <p:to>
                                        <p:strVal val="visible"/>
                                      </p:to>
                                    </p:set>
                                    <p:animScale>
                                      <p:cBhvr>
                                        <p:cTn id="12" dur="1000" decel="50000" fill="hold">
                                          <p:stCondLst>
                                            <p:cond delay="0"/>
                                          </p:stCondLst>
                                        </p:cTn>
                                        <p:tgtEl>
                                          <p:spTgt spid="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3" dur="1000" decel="50000" fill="hold">
                                          <p:stCondLst>
                                            <p:cond delay="0"/>
                                          </p:stCondLst>
                                        </p:cTn>
                                        <p:tgtEl>
                                          <p:spTgt spid="6"/>
                                        </p:tgtEl>
                                        <p:attrNameLst>
                                          <p:attrName>ppt_x</p:attrName>
                                          <p:attrName>ppt_y</p:attrName>
                                        </p:attrNameLst>
                                      </p:cBhvr>
                                    </p:animMotion>
                                    <p:animEffect transition="in" filter="fade">
                                      <p:cBhvr>
                                        <p:cTn id="14"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9" name="図 8" descr="クルーグマン2.png"/>
          <p:cNvPicPr>
            <a:picLocks noChangeAspect="1"/>
          </p:cNvPicPr>
          <p:nvPr/>
        </p:nvPicPr>
        <p:blipFill>
          <a:blip r:embed="rId3" cstate="print"/>
          <a:stretch>
            <a:fillRect/>
          </a:stretch>
        </p:blipFill>
        <p:spPr>
          <a:xfrm>
            <a:off x="0" y="0"/>
            <a:ext cx="9144000" cy="6858000"/>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026" name="Picture 2" descr="http://upload.wikimedia.org/wikipedia/commons/f/f5/Occupy_Oakland_99_Percent_signs.jpg"/>
          <p:cNvPicPr>
            <a:picLocks noChangeAspect="1" noChangeArrowheads="1"/>
          </p:cNvPicPr>
          <p:nvPr/>
        </p:nvPicPr>
        <p:blipFill>
          <a:blip r:embed="rId3" cstate="print"/>
          <a:stretch>
            <a:fillRect/>
          </a:stretch>
        </p:blipFill>
        <p:spPr bwMode="auto">
          <a:xfrm>
            <a:off x="2" y="0"/>
            <a:ext cx="9143998" cy="6857999"/>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テキスト ボックス 2"/>
          <p:cNvSpPr txBox="1"/>
          <p:nvPr/>
        </p:nvSpPr>
        <p:spPr>
          <a:xfrm>
            <a:off x="152516" y="1610414"/>
            <a:ext cx="4114692" cy="523220"/>
          </a:xfrm>
          <a:prstGeom prst="rect">
            <a:avLst/>
          </a:prstGeom>
          <a:noFill/>
        </p:spPr>
        <p:txBody>
          <a:bodyPr wrap="square" rtlCol="0">
            <a:spAutoFit/>
          </a:bodyPr>
          <a:lstStyle/>
          <a:p>
            <a:r>
              <a:rPr kumimoji="1" lang="ja-JP" altLang="en-US" sz="2800" dirty="0" smtClean="0">
                <a:solidFill>
                  <a:srgbClr val="FF0000"/>
                </a:solidFill>
                <a:latin typeface="メイリオ" pitchFamily="50" charset="-128"/>
                <a:ea typeface="メイリオ" pitchFamily="50" charset="-128"/>
                <a:cs typeface="メイリオ" pitchFamily="50" charset="-128"/>
              </a:rPr>
              <a:t>お金は有り余るけれど</a:t>
            </a:r>
            <a:r>
              <a:rPr kumimoji="1" lang="en-US" altLang="ja-JP" sz="2800" dirty="0" smtClean="0">
                <a:solidFill>
                  <a:srgbClr val="FF0000"/>
                </a:solidFill>
                <a:latin typeface="メイリオ" pitchFamily="50" charset="-128"/>
                <a:ea typeface="メイリオ" pitchFamily="50" charset="-128"/>
                <a:cs typeface="メイリオ" pitchFamily="50" charset="-128"/>
              </a:rPr>
              <a:t>….</a:t>
            </a:r>
            <a:endParaRPr kumimoji="1" lang="ja-JP" altLang="en-US" sz="2800" dirty="0">
              <a:solidFill>
                <a:srgbClr val="FF0000"/>
              </a:solidFill>
              <a:latin typeface="メイリオ" pitchFamily="50" charset="-128"/>
              <a:ea typeface="メイリオ" pitchFamily="50" charset="-128"/>
              <a:cs typeface="メイリオ" pitchFamily="50" charset="-128"/>
            </a:endParaRPr>
          </a:p>
        </p:txBody>
      </p:sp>
      <p:sp>
        <p:nvSpPr>
          <p:cNvPr id="4" name="テキスト ボックス 3"/>
          <p:cNvSpPr txBox="1"/>
          <p:nvPr/>
        </p:nvSpPr>
        <p:spPr>
          <a:xfrm>
            <a:off x="4724396" y="1610414"/>
            <a:ext cx="4114692" cy="523220"/>
          </a:xfrm>
          <a:prstGeom prst="rect">
            <a:avLst/>
          </a:prstGeom>
          <a:noFill/>
        </p:spPr>
        <p:txBody>
          <a:bodyPr wrap="square" rtlCol="0">
            <a:spAutoFit/>
          </a:bodyPr>
          <a:lstStyle/>
          <a:p>
            <a:r>
              <a:rPr kumimoji="1" lang="ja-JP" altLang="en-US" sz="2800" dirty="0" smtClean="0">
                <a:solidFill>
                  <a:srgbClr val="0070C0"/>
                </a:solidFill>
                <a:latin typeface="メイリオ" pitchFamily="50" charset="-128"/>
                <a:ea typeface="メイリオ" pitchFamily="50" charset="-128"/>
                <a:cs typeface="メイリオ" pitchFamily="50" charset="-128"/>
              </a:rPr>
              <a:t>お金は少ないけれど</a:t>
            </a:r>
            <a:r>
              <a:rPr kumimoji="1" lang="en-US" altLang="ja-JP" sz="2800" dirty="0" smtClean="0">
                <a:solidFill>
                  <a:srgbClr val="0070C0"/>
                </a:solidFill>
                <a:latin typeface="メイリオ" pitchFamily="50" charset="-128"/>
                <a:ea typeface="メイリオ" pitchFamily="50" charset="-128"/>
                <a:cs typeface="メイリオ" pitchFamily="50" charset="-128"/>
              </a:rPr>
              <a:t>….</a:t>
            </a:r>
            <a:endParaRPr kumimoji="1" lang="ja-JP" altLang="en-US" sz="2800" dirty="0">
              <a:solidFill>
                <a:srgbClr val="0070C0"/>
              </a:solidFill>
              <a:latin typeface="メイリオ" pitchFamily="50" charset="-128"/>
              <a:ea typeface="メイリオ" pitchFamily="50" charset="-128"/>
              <a:cs typeface="メイリオ" pitchFamily="50" charset="-128"/>
            </a:endParaRPr>
          </a:p>
        </p:txBody>
      </p:sp>
      <p:sp>
        <p:nvSpPr>
          <p:cNvPr id="5" name="テキスト ボックス 4"/>
          <p:cNvSpPr txBox="1"/>
          <p:nvPr/>
        </p:nvSpPr>
        <p:spPr>
          <a:xfrm>
            <a:off x="228714" y="2590822"/>
            <a:ext cx="4419484" cy="2554545"/>
          </a:xfrm>
          <a:prstGeom prst="rect">
            <a:avLst/>
          </a:prstGeom>
          <a:noFill/>
        </p:spPr>
        <p:txBody>
          <a:bodyPr wrap="square" rtlCol="0">
            <a:spAutoFit/>
          </a:bodyPr>
          <a:lstStyle/>
          <a:p>
            <a:r>
              <a:rPr kumimoji="1" lang="ja-JP" altLang="en-US" sz="2000" dirty="0" smtClean="0">
                <a:solidFill>
                  <a:srgbClr val="FF0000"/>
                </a:solidFill>
                <a:latin typeface="メイリオ" pitchFamily="50" charset="-128"/>
                <a:ea typeface="メイリオ" pitchFamily="50" charset="-128"/>
                <a:cs typeface="メイリオ" pitchFamily="50" charset="-128"/>
              </a:rPr>
              <a:t>農作物がない</a:t>
            </a:r>
            <a:r>
              <a:rPr kumimoji="1" lang="ja-JP" altLang="en-US" sz="2000" dirty="0" smtClean="0">
                <a:solidFill>
                  <a:srgbClr val="FF0000"/>
                </a:solidFill>
                <a:latin typeface="メイリオ" pitchFamily="50" charset="-128"/>
                <a:ea typeface="メイリオ" pitchFamily="50" charset="-128"/>
                <a:cs typeface="メイリオ" pitchFamily="50" charset="-128"/>
              </a:rPr>
              <a:t>。</a:t>
            </a:r>
            <a:endParaRPr kumimoji="1" lang="en-US" altLang="ja-JP" sz="2000" dirty="0" smtClean="0">
              <a:solidFill>
                <a:srgbClr val="FF0000"/>
              </a:solidFill>
              <a:latin typeface="メイリオ" pitchFamily="50" charset="-128"/>
              <a:ea typeface="メイリオ" pitchFamily="50" charset="-128"/>
              <a:cs typeface="メイリオ" pitchFamily="50" charset="-128"/>
            </a:endParaRPr>
          </a:p>
          <a:p>
            <a:r>
              <a:rPr kumimoji="1" lang="ja-JP" altLang="en-US" sz="2000" dirty="0" smtClean="0">
                <a:solidFill>
                  <a:srgbClr val="FF0000"/>
                </a:solidFill>
                <a:latin typeface="メイリオ" pitchFamily="50" charset="-128"/>
                <a:ea typeface="メイリオ" pitchFamily="50" charset="-128"/>
                <a:cs typeface="メイリオ" pitchFamily="50" charset="-128"/>
              </a:rPr>
              <a:t>栽培</a:t>
            </a:r>
            <a:r>
              <a:rPr kumimoji="1" lang="ja-JP" altLang="en-US" sz="2000" dirty="0" smtClean="0">
                <a:solidFill>
                  <a:srgbClr val="FF0000"/>
                </a:solidFill>
                <a:latin typeface="メイリオ" pitchFamily="50" charset="-128"/>
                <a:ea typeface="メイリオ" pitchFamily="50" charset="-128"/>
                <a:cs typeface="メイリオ" pitchFamily="50" charset="-128"/>
              </a:rPr>
              <a:t>する人がいない。</a:t>
            </a:r>
          </a:p>
          <a:p>
            <a:r>
              <a:rPr kumimoji="1" lang="ja-JP" altLang="en-US" sz="2000" dirty="0" smtClean="0">
                <a:solidFill>
                  <a:srgbClr val="FF0000"/>
                </a:solidFill>
                <a:latin typeface="メイリオ" pitchFamily="50" charset="-128"/>
                <a:ea typeface="メイリオ" pitchFamily="50" charset="-128"/>
                <a:cs typeface="メイリオ" pitchFamily="50" charset="-128"/>
              </a:rPr>
              <a:t>魚や肉もない</a:t>
            </a:r>
            <a:r>
              <a:rPr kumimoji="1" lang="ja-JP" altLang="en-US" sz="2000" dirty="0" smtClean="0">
                <a:solidFill>
                  <a:srgbClr val="FF0000"/>
                </a:solidFill>
                <a:latin typeface="メイリオ" pitchFamily="50" charset="-128"/>
                <a:ea typeface="メイリオ" pitchFamily="50" charset="-128"/>
                <a:cs typeface="メイリオ" pitchFamily="50" charset="-128"/>
              </a:rPr>
              <a:t>。</a:t>
            </a:r>
            <a:endParaRPr kumimoji="1" lang="en-US" altLang="ja-JP" sz="2000" dirty="0" smtClean="0">
              <a:solidFill>
                <a:srgbClr val="FF0000"/>
              </a:solidFill>
              <a:latin typeface="メイリオ" pitchFamily="50" charset="-128"/>
              <a:ea typeface="メイリオ" pitchFamily="50" charset="-128"/>
              <a:cs typeface="メイリオ" pitchFamily="50" charset="-128"/>
            </a:endParaRPr>
          </a:p>
          <a:p>
            <a:r>
              <a:rPr kumimoji="1" lang="ja-JP" altLang="en-US" sz="2000" dirty="0" smtClean="0">
                <a:solidFill>
                  <a:srgbClr val="FF0000"/>
                </a:solidFill>
                <a:latin typeface="メイリオ" pitchFamily="50" charset="-128"/>
                <a:ea typeface="メイリオ" pitchFamily="50" charset="-128"/>
                <a:cs typeface="メイリオ" pitchFamily="50" charset="-128"/>
              </a:rPr>
              <a:t>獲って</a:t>
            </a:r>
            <a:r>
              <a:rPr kumimoji="1" lang="ja-JP" altLang="en-US" sz="2000" dirty="0" smtClean="0">
                <a:solidFill>
                  <a:srgbClr val="FF0000"/>
                </a:solidFill>
                <a:latin typeface="メイリオ" pitchFamily="50" charset="-128"/>
                <a:ea typeface="メイリオ" pitchFamily="50" charset="-128"/>
                <a:cs typeface="メイリオ" pitchFamily="50" charset="-128"/>
              </a:rPr>
              <a:t>くる人がいない。</a:t>
            </a:r>
          </a:p>
          <a:p>
            <a:r>
              <a:rPr kumimoji="1" lang="ja-JP" altLang="en-US" sz="2000" dirty="0" smtClean="0">
                <a:solidFill>
                  <a:srgbClr val="FF0000"/>
                </a:solidFill>
                <a:latin typeface="メイリオ" pitchFamily="50" charset="-128"/>
                <a:ea typeface="メイリオ" pitchFamily="50" charset="-128"/>
                <a:cs typeface="メイリオ" pitchFamily="50" charset="-128"/>
              </a:rPr>
              <a:t>職人さんがいない。</a:t>
            </a:r>
          </a:p>
          <a:p>
            <a:r>
              <a:rPr kumimoji="1" lang="ja-JP" altLang="en-US" sz="2000" dirty="0" smtClean="0">
                <a:solidFill>
                  <a:srgbClr val="FF0000"/>
                </a:solidFill>
                <a:latin typeface="メイリオ" pitchFamily="50" charset="-128"/>
                <a:ea typeface="メイリオ" pitchFamily="50" charset="-128"/>
                <a:cs typeface="メイリオ" pitchFamily="50" charset="-128"/>
              </a:rPr>
              <a:t>保育士、介護士もいない。</a:t>
            </a:r>
          </a:p>
          <a:p>
            <a:r>
              <a:rPr kumimoji="1" lang="ja-JP" altLang="en-US" sz="2000" dirty="0" smtClean="0">
                <a:solidFill>
                  <a:srgbClr val="FF0000"/>
                </a:solidFill>
                <a:latin typeface="メイリオ" pitchFamily="50" charset="-128"/>
                <a:ea typeface="メイリオ" pitchFamily="50" charset="-128"/>
                <a:cs typeface="メイリオ" pitchFamily="50" charset="-128"/>
              </a:rPr>
              <a:t>お金と交換す</a:t>
            </a:r>
            <a:r>
              <a:rPr kumimoji="1" lang="ja-JP" altLang="en-US" sz="2000" dirty="0" smtClean="0">
                <a:solidFill>
                  <a:srgbClr val="FF0000"/>
                </a:solidFill>
                <a:latin typeface="メイリオ" pitchFamily="50" charset="-128"/>
                <a:ea typeface="メイリオ" pitchFamily="50" charset="-128"/>
                <a:cs typeface="メイリオ" pitchFamily="50" charset="-128"/>
              </a:rPr>
              <a:t>べき</a:t>
            </a:r>
            <a:endParaRPr kumimoji="1" lang="en-US" altLang="ja-JP" sz="2000" dirty="0" smtClean="0">
              <a:solidFill>
                <a:srgbClr val="FF0000"/>
              </a:solidFill>
              <a:latin typeface="メイリオ" pitchFamily="50" charset="-128"/>
              <a:ea typeface="メイリオ" pitchFamily="50" charset="-128"/>
              <a:cs typeface="メイリオ" pitchFamily="50" charset="-128"/>
            </a:endParaRPr>
          </a:p>
          <a:p>
            <a:r>
              <a:rPr kumimoji="1" lang="ja-JP" altLang="en-US" sz="2000" dirty="0" smtClean="0">
                <a:solidFill>
                  <a:srgbClr val="FF0000"/>
                </a:solidFill>
                <a:latin typeface="メイリオ" pitchFamily="50" charset="-128"/>
                <a:ea typeface="メイリオ" pitchFamily="50" charset="-128"/>
                <a:cs typeface="メイリオ" pitchFamily="50" charset="-128"/>
              </a:rPr>
              <a:t>商品</a:t>
            </a:r>
            <a:r>
              <a:rPr kumimoji="1" lang="ja-JP" altLang="en-US" sz="2000" dirty="0" smtClean="0">
                <a:solidFill>
                  <a:srgbClr val="FF0000"/>
                </a:solidFill>
                <a:latin typeface="メイリオ" pitchFamily="50" charset="-128"/>
                <a:ea typeface="メイリオ" pitchFamily="50" charset="-128"/>
                <a:cs typeface="メイリオ" pitchFamily="50" charset="-128"/>
              </a:rPr>
              <a:t>やサービスがない。</a:t>
            </a:r>
            <a:endParaRPr kumimoji="1" lang="ja-JP" altLang="en-US" sz="2000" dirty="0">
              <a:solidFill>
                <a:srgbClr val="FF0000"/>
              </a:solidFill>
              <a:latin typeface="メイリオ" pitchFamily="50" charset="-128"/>
              <a:ea typeface="メイリオ" pitchFamily="50" charset="-128"/>
              <a:cs typeface="メイリオ" pitchFamily="50" charset="-128"/>
            </a:endParaRPr>
          </a:p>
        </p:txBody>
      </p:sp>
      <p:sp>
        <p:nvSpPr>
          <p:cNvPr id="6" name="テキスト ボックス 5"/>
          <p:cNvSpPr txBox="1"/>
          <p:nvPr/>
        </p:nvSpPr>
        <p:spPr>
          <a:xfrm>
            <a:off x="4800594" y="2590822"/>
            <a:ext cx="4114692" cy="1631216"/>
          </a:xfrm>
          <a:prstGeom prst="rect">
            <a:avLst/>
          </a:prstGeom>
          <a:noFill/>
        </p:spPr>
        <p:txBody>
          <a:bodyPr wrap="square" rtlCol="0">
            <a:spAutoFit/>
          </a:bodyPr>
          <a:lstStyle/>
          <a:p>
            <a:r>
              <a:rPr kumimoji="1" lang="ja-JP" altLang="en-US" sz="2000" dirty="0" smtClean="0">
                <a:solidFill>
                  <a:srgbClr val="0070C0"/>
                </a:solidFill>
                <a:latin typeface="メイリオ" pitchFamily="50" charset="-128"/>
                <a:ea typeface="メイリオ" pitchFamily="50" charset="-128"/>
                <a:cs typeface="メイリオ" pitchFamily="50" charset="-128"/>
              </a:rPr>
              <a:t>農作物がある。</a:t>
            </a:r>
            <a:endParaRPr kumimoji="1" lang="en-US" altLang="ja-JP" sz="2000" dirty="0" smtClean="0">
              <a:solidFill>
                <a:srgbClr val="0070C0"/>
              </a:solidFill>
              <a:latin typeface="メイリオ" pitchFamily="50" charset="-128"/>
              <a:ea typeface="メイリオ" pitchFamily="50" charset="-128"/>
              <a:cs typeface="メイリオ" pitchFamily="50" charset="-128"/>
            </a:endParaRPr>
          </a:p>
          <a:p>
            <a:r>
              <a:rPr kumimoji="1" lang="ja-JP" altLang="en-US" sz="2000" dirty="0" smtClean="0">
                <a:solidFill>
                  <a:srgbClr val="0070C0"/>
                </a:solidFill>
                <a:latin typeface="メイリオ" pitchFamily="50" charset="-128"/>
                <a:ea typeface="メイリオ" pitchFamily="50" charset="-128"/>
                <a:cs typeface="メイリオ" pitchFamily="50" charset="-128"/>
              </a:rPr>
              <a:t>魚</a:t>
            </a:r>
            <a:r>
              <a:rPr kumimoji="1" lang="ja-JP" altLang="en-US" sz="2000" dirty="0" smtClean="0">
                <a:solidFill>
                  <a:srgbClr val="0070C0"/>
                </a:solidFill>
                <a:latin typeface="メイリオ" pitchFamily="50" charset="-128"/>
                <a:ea typeface="メイリオ" pitchFamily="50" charset="-128"/>
                <a:cs typeface="メイリオ" pitchFamily="50" charset="-128"/>
              </a:rPr>
              <a:t>や肉</a:t>
            </a:r>
            <a:r>
              <a:rPr kumimoji="1" lang="ja-JP" altLang="en-US" sz="2000" dirty="0" smtClean="0">
                <a:solidFill>
                  <a:srgbClr val="0070C0"/>
                </a:solidFill>
                <a:latin typeface="メイリオ" pitchFamily="50" charset="-128"/>
                <a:ea typeface="メイリオ" pitchFamily="50" charset="-128"/>
                <a:cs typeface="メイリオ" pitchFamily="50" charset="-128"/>
              </a:rPr>
              <a:t>もある。</a:t>
            </a:r>
            <a:endParaRPr kumimoji="1" lang="en-US" altLang="ja-JP" sz="2000" dirty="0" smtClean="0">
              <a:solidFill>
                <a:srgbClr val="0070C0"/>
              </a:solidFill>
              <a:latin typeface="メイリオ" pitchFamily="50" charset="-128"/>
              <a:ea typeface="メイリオ" pitchFamily="50" charset="-128"/>
              <a:cs typeface="メイリオ" pitchFamily="50" charset="-128"/>
            </a:endParaRPr>
          </a:p>
          <a:p>
            <a:r>
              <a:rPr kumimoji="1" lang="ja-JP" altLang="en-US" sz="2000" dirty="0" smtClean="0">
                <a:solidFill>
                  <a:srgbClr val="0070C0"/>
                </a:solidFill>
                <a:latin typeface="メイリオ" pitchFamily="50" charset="-128"/>
                <a:ea typeface="メイリオ" pitchFamily="50" charset="-128"/>
                <a:cs typeface="メイリオ" pitchFamily="50" charset="-128"/>
              </a:rPr>
              <a:t>職人</a:t>
            </a:r>
            <a:r>
              <a:rPr kumimoji="1" lang="ja-JP" altLang="en-US" sz="2000" dirty="0" smtClean="0">
                <a:solidFill>
                  <a:srgbClr val="0070C0"/>
                </a:solidFill>
                <a:latin typeface="メイリオ" pitchFamily="50" charset="-128"/>
                <a:ea typeface="メイリオ" pitchFamily="50" charset="-128"/>
                <a:cs typeface="メイリオ" pitchFamily="50" charset="-128"/>
              </a:rPr>
              <a:t>さん</a:t>
            </a:r>
            <a:r>
              <a:rPr kumimoji="1" lang="ja-JP" altLang="en-US" sz="2000" dirty="0" smtClean="0">
                <a:solidFill>
                  <a:srgbClr val="0070C0"/>
                </a:solidFill>
                <a:latin typeface="メイリオ" pitchFamily="50" charset="-128"/>
                <a:ea typeface="メイリオ" pitchFamily="50" charset="-128"/>
                <a:cs typeface="メイリオ" pitchFamily="50" charset="-128"/>
              </a:rPr>
              <a:t>もる。</a:t>
            </a:r>
            <a:endParaRPr kumimoji="1" lang="en-US" altLang="ja-JP" sz="2000" dirty="0" smtClean="0">
              <a:solidFill>
                <a:srgbClr val="0070C0"/>
              </a:solidFill>
              <a:latin typeface="メイリオ" pitchFamily="50" charset="-128"/>
              <a:ea typeface="メイリオ" pitchFamily="50" charset="-128"/>
              <a:cs typeface="メイリオ" pitchFamily="50" charset="-128"/>
            </a:endParaRPr>
          </a:p>
          <a:p>
            <a:r>
              <a:rPr kumimoji="1" lang="ja-JP" altLang="en-US" sz="2000" dirty="0" smtClean="0">
                <a:solidFill>
                  <a:srgbClr val="0070C0"/>
                </a:solidFill>
                <a:latin typeface="メイリオ" pitchFamily="50" charset="-128"/>
                <a:ea typeface="メイリオ" pitchFamily="50" charset="-128"/>
                <a:cs typeface="メイリオ" pitchFamily="50" charset="-128"/>
              </a:rPr>
              <a:t>保育士</a:t>
            </a:r>
            <a:r>
              <a:rPr kumimoji="1" lang="ja-JP" altLang="en-US" sz="2000" dirty="0" smtClean="0">
                <a:solidFill>
                  <a:srgbClr val="0070C0"/>
                </a:solidFill>
                <a:latin typeface="メイリオ" pitchFamily="50" charset="-128"/>
                <a:ea typeface="メイリオ" pitchFamily="50" charset="-128"/>
                <a:cs typeface="メイリオ" pitchFamily="50" charset="-128"/>
              </a:rPr>
              <a:t>、介護士もいる</a:t>
            </a:r>
            <a:r>
              <a:rPr kumimoji="1" lang="ja-JP" altLang="en-US" sz="2000" dirty="0" smtClean="0">
                <a:solidFill>
                  <a:srgbClr val="0070C0"/>
                </a:solidFill>
                <a:latin typeface="メイリオ" pitchFamily="50" charset="-128"/>
                <a:ea typeface="メイリオ" pitchFamily="50" charset="-128"/>
                <a:cs typeface="メイリオ" pitchFamily="50" charset="-128"/>
              </a:rPr>
              <a:t>。</a:t>
            </a:r>
            <a:endParaRPr kumimoji="1" lang="en-US" altLang="ja-JP" sz="2000" dirty="0" smtClean="0">
              <a:solidFill>
                <a:srgbClr val="0070C0"/>
              </a:solidFill>
              <a:latin typeface="メイリオ" pitchFamily="50" charset="-128"/>
              <a:ea typeface="メイリオ" pitchFamily="50" charset="-128"/>
              <a:cs typeface="メイリオ" pitchFamily="50" charset="-128"/>
            </a:endParaRPr>
          </a:p>
          <a:p>
            <a:r>
              <a:rPr kumimoji="1" lang="ja-JP" altLang="en-US" sz="2000" dirty="0" smtClean="0">
                <a:solidFill>
                  <a:srgbClr val="0070C0"/>
                </a:solidFill>
                <a:latin typeface="メイリオ" pitchFamily="50" charset="-128"/>
                <a:ea typeface="メイリオ" pitchFamily="50" charset="-128"/>
                <a:cs typeface="メイリオ" pitchFamily="50" charset="-128"/>
              </a:rPr>
              <a:t>多くのもの</a:t>
            </a:r>
            <a:r>
              <a:rPr kumimoji="1" lang="ja-JP" altLang="en-US" sz="2000" dirty="0" smtClean="0">
                <a:solidFill>
                  <a:srgbClr val="0070C0"/>
                </a:solidFill>
                <a:latin typeface="メイリオ" pitchFamily="50" charset="-128"/>
                <a:ea typeface="メイリオ" pitchFamily="50" charset="-128"/>
                <a:cs typeface="メイリオ" pitchFamily="50" charset="-128"/>
              </a:rPr>
              <a:t>が</a:t>
            </a:r>
            <a:r>
              <a:rPr kumimoji="1" lang="ja-JP" altLang="en-US" sz="2000" dirty="0" smtClean="0">
                <a:solidFill>
                  <a:srgbClr val="0070C0"/>
                </a:solidFill>
                <a:latin typeface="メイリオ" pitchFamily="50" charset="-128"/>
                <a:ea typeface="メイリオ" pitchFamily="50" charset="-128"/>
                <a:cs typeface="メイリオ" pitchFamily="50" charset="-128"/>
              </a:rPr>
              <a:t>揃って</a:t>
            </a:r>
            <a:r>
              <a:rPr kumimoji="1" lang="ja-JP" altLang="en-US" sz="2000" dirty="0" smtClean="0">
                <a:solidFill>
                  <a:srgbClr val="0070C0"/>
                </a:solidFill>
                <a:latin typeface="メイリオ" pitchFamily="50" charset="-128"/>
                <a:ea typeface="メイリオ" pitchFamily="50" charset="-128"/>
                <a:cs typeface="メイリオ" pitchFamily="50" charset="-128"/>
              </a:rPr>
              <a:t>いる</a:t>
            </a:r>
            <a:r>
              <a:rPr kumimoji="1" lang="ja-JP" altLang="en-US" sz="2000" dirty="0" smtClean="0">
                <a:solidFill>
                  <a:srgbClr val="0070C0"/>
                </a:solidFill>
                <a:latin typeface="メイリオ" pitchFamily="50" charset="-128"/>
                <a:ea typeface="メイリオ" pitchFamily="50" charset="-128"/>
                <a:cs typeface="メイリオ" pitchFamily="50" charset="-128"/>
              </a:rPr>
              <a:t>。</a:t>
            </a:r>
            <a:endParaRPr kumimoji="1" lang="ja-JP" altLang="en-US" sz="2000" dirty="0">
              <a:solidFill>
                <a:srgbClr val="0070C0"/>
              </a:solidFill>
              <a:latin typeface="メイリオ" pitchFamily="50" charset="-128"/>
              <a:ea typeface="メイリオ" pitchFamily="50" charset="-128"/>
              <a:cs typeface="メイリオ" pitchFamily="50" charset="-128"/>
            </a:endParaRPr>
          </a:p>
        </p:txBody>
      </p:sp>
      <p:sp>
        <p:nvSpPr>
          <p:cNvPr id="7" name="テキスト ボックス 6"/>
          <p:cNvSpPr txBox="1"/>
          <p:nvPr/>
        </p:nvSpPr>
        <p:spPr>
          <a:xfrm>
            <a:off x="4800594" y="4800564"/>
            <a:ext cx="4114692" cy="1569660"/>
          </a:xfrm>
          <a:prstGeom prst="rect">
            <a:avLst/>
          </a:prstGeom>
          <a:noFill/>
        </p:spPr>
        <p:txBody>
          <a:bodyPr wrap="square" rtlCol="0">
            <a:spAutoFit/>
          </a:bodyPr>
          <a:lstStyle/>
          <a:p>
            <a:r>
              <a:rPr kumimoji="1" lang="ja-JP" altLang="en-US" sz="2400" dirty="0" smtClean="0">
                <a:solidFill>
                  <a:srgbClr val="00B050"/>
                </a:solidFill>
                <a:latin typeface="メイリオ" pitchFamily="50" charset="-128"/>
                <a:ea typeface="メイリオ" pitchFamily="50" charset="-128"/>
                <a:cs typeface="メイリオ" pitchFamily="50" charset="-128"/>
              </a:rPr>
              <a:t>お金に替わる何らかの</a:t>
            </a:r>
            <a:endParaRPr kumimoji="1" lang="en-US" altLang="ja-JP" sz="2400" dirty="0" smtClean="0">
              <a:solidFill>
                <a:srgbClr val="00B050"/>
              </a:solidFill>
              <a:latin typeface="メイリオ" pitchFamily="50" charset="-128"/>
              <a:ea typeface="メイリオ" pitchFamily="50" charset="-128"/>
              <a:cs typeface="メイリオ" pitchFamily="50" charset="-128"/>
            </a:endParaRPr>
          </a:p>
          <a:p>
            <a:r>
              <a:rPr kumimoji="1" lang="ja-JP" altLang="en-US" sz="2400" dirty="0" smtClean="0">
                <a:solidFill>
                  <a:srgbClr val="00B050"/>
                </a:solidFill>
                <a:latin typeface="メイリオ" pitchFamily="50" charset="-128"/>
                <a:ea typeface="メイリオ" pitchFamily="50" charset="-128"/>
                <a:cs typeface="メイリオ" pitchFamily="50" charset="-128"/>
              </a:rPr>
              <a:t>交換手段さえあれば、</a:t>
            </a:r>
            <a:endParaRPr kumimoji="1" lang="en-US" altLang="ja-JP" sz="2400" dirty="0" smtClean="0">
              <a:solidFill>
                <a:srgbClr val="00B050"/>
              </a:solidFill>
              <a:latin typeface="メイリオ" pitchFamily="50" charset="-128"/>
              <a:ea typeface="メイリオ" pitchFamily="50" charset="-128"/>
              <a:cs typeface="メイリオ" pitchFamily="50" charset="-128"/>
            </a:endParaRPr>
          </a:p>
          <a:p>
            <a:r>
              <a:rPr kumimoji="1" lang="ja-JP" altLang="en-US" sz="2400" dirty="0" smtClean="0">
                <a:solidFill>
                  <a:srgbClr val="00B050"/>
                </a:solidFill>
                <a:latin typeface="メイリオ" pitchFamily="50" charset="-128"/>
                <a:ea typeface="メイリオ" pitchFamily="50" charset="-128"/>
                <a:cs typeface="メイリオ" pitchFamily="50" charset="-128"/>
              </a:rPr>
              <a:t>生活に困ることはない！</a:t>
            </a:r>
            <a:endParaRPr kumimoji="1" lang="en-US" altLang="ja-JP" sz="2400" dirty="0" smtClean="0">
              <a:solidFill>
                <a:srgbClr val="00B050"/>
              </a:solidFill>
              <a:latin typeface="メイリオ" pitchFamily="50" charset="-128"/>
              <a:ea typeface="メイリオ" pitchFamily="50" charset="-128"/>
              <a:cs typeface="メイリオ" pitchFamily="50" charset="-128"/>
            </a:endParaRPr>
          </a:p>
          <a:p>
            <a:r>
              <a:rPr kumimoji="1" lang="ja-JP" altLang="en-US" sz="2400" dirty="0" smtClean="0">
                <a:solidFill>
                  <a:srgbClr val="00B050"/>
                </a:solidFill>
                <a:latin typeface="メイリオ" pitchFamily="50" charset="-128"/>
                <a:ea typeface="メイリオ" pitchFamily="50" charset="-128"/>
                <a:cs typeface="メイリオ" pitchFamily="50" charset="-128"/>
              </a:rPr>
              <a:t>豊かな生活ができる！</a:t>
            </a:r>
            <a:endParaRPr kumimoji="1" lang="ja-JP" altLang="en-US" sz="2400" dirty="0">
              <a:solidFill>
                <a:srgbClr val="00B050"/>
              </a:solidFill>
              <a:latin typeface="メイリオ" pitchFamily="50" charset="-128"/>
              <a:ea typeface="メイリオ" pitchFamily="50" charset="-128"/>
              <a:cs typeface="メイリオ" pitchFamily="50" charset="-128"/>
            </a:endParaRPr>
          </a:p>
        </p:txBody>
      </p:sp>
      <p:sp>
        <p:nvSpPr>
          <p:cNvPr id="8" name="タイトル 1"/>
          <p:cNvSpPr>
            <a:spLocks noGrp="1"/>
          </p:cNvSpPr>
          <p:nvPr>
            <p:ph type="title"/>
          </p:nvPr>
        </p:nvSpPr>
        <p:spPr>
          <a:xfrm>
            <a:off x="0" y="408047"/>
            <a:ext cx="4572000" cy="735013"/>
          </a:xfrm>
        </p:spPr>
        <p:txBody>
          <a:bodyPr/>
          <a:lstStyle/>
          <a:p>
            <a:pPr algn="ctr"/>
            <a:r>
              <a:rPr kumimoji="1" lang="ja-JP" altLang="en-US" sz="3600" dirty="0" smtClean="0">
                <a:solidFill>
                  <a:srgbClr val="FF0000"/>
                </a:solidFill>
                <a:latin typeface="メイリオ" pitchFamily="50" charset="-128"/>
                <a:ea typeface="メイリオ" pitchFamily="50" charset="-128"/>
                <a:cs typeface="メイリオ" pitchFamily="50" charset="-128"/>
              </a:rPr>
              <a:t>大富豪村</a:t>
            </a:r>
            <a:endParaRPr kumimoji="1" lang="ja-JP" altLang="en-US" sz="3600" dirty="0">
              <a:solidFill>
                <a:srgbClr val="FF0000"/>
              </a:solidFill>
              <a:latin typeface="メイリオ" pitchFamily="50" charset="-128"/>
              <a:ea typeface="メイリオ" pitchFamily="50" charset="-128"/>
              <a:cs typeface="メイリオ" pitchFamily="50" charset="-128"/>
            </a:endParaRPr>
          </a:p>
        </p:txBody>
      </p:sp>
      <p:sp>
        <p:nvSpPr>
          <p:cNvPr id="9" name="タイトル 1"/>
          <p:cNvSpPr txBox="1">
            <a:spLocks/>
          </p:cNvSpPr>
          <p:nvPr/>
        </p:nvSpPr>
        <p:spPr bwMode="auto">
          <a:xfrm>
            <a:off x="4495682" y="408047"/>
            <a:ext cx="4572000" cy="73501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3600" b="1" i="0" u="none" strike="noStrike" kern="0" cap="none" spc="0" normalizeH="0" baseline="0" noProof="0" dirty="0" smtClean="0">
                <a:ln>
                  <a:noFill/>
                </a:ln>
                <a:solidFill>
                  <a:srgbClr val="0070C0"/>
                </a:solidFill>
                <a:effectLst/>
                <a:uLnTx/>
                <a:uFillTx/>
                <a:latin typeface="メイリオ" pitchFamily="50" charset="-128"/>
                <a:ea typeface="メイリオ" pitchFamily="50" charset="-128"/>
                <a:cs typeface="メイリオ" pitchFamily="50" charset="-128"/>
              </a:rPr>
              <a:t>庶民村</a:t>
            </a:r>
            <a:endParaRPr kumimoji="1" lang="ja-JP" altLang="en-US" sz="3600" b="1" i="0" u="none" strike="noStrike" kern="0" cap="none" spc="0" normalizeH="0" baseline="0" noProof="0" dirty="0">
              <a:ln>
                <a:noFill/>
              </a:ln>
              <a:solidFill>
                <a:srgbClr val="0070C0"/>
              </a:solidFill>
              <a:effectLst/>
              <a:uLnTx/>
              <a:uFillTx/>
              <a:latin typeface="メイリオ" pitchFamily="50" charset="-128"/>
              <a:ea typeface="メイリオ" pitchFamily="50" charset="-128"/>
              <a:cs typeface="メイリオ" pitchFamily="50" charset="-128"/>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タイトル 1"/>
          <p:cNvSpPr>
            <a:spLocks noGrp="1"/>
          </p:cNvSpPr>
          <p:nvPr>
            <p:ph type="title"/>
          </p:nvPr>
        </p:nvSpPr>
        <p:spPr>
          <a:xfrm>
            <a:off x="304912" y="228600"/>
            <a:ext cx="8534176" cy="735013"/>
          </a:xfrm>
        </p:spPr>
        <p:txBody>
          <a:bodyPr/>
          <a:lstStyle/>
          <a:p>
            <a:pPr algn="ctr"/>
            <a:r>
              <a:rPr kumimoji="1" lang="ja-JP" altLang="en-US" sz="2400" b="0" dirty="0" smtClean="0">
                <a:solidFill>
                  <a:srgbClr val="7030A0"/>
                </a:solidFill>
                <a:latin typeface="メイリオ" pitchFamily="50" charset="-128"/>
                <a:ea typeface="メイリオ" pitchFamily="50" charset="-128"/>
                <a:cs typeface="メイリオ" pitchFamily="50" charset="-128"/>
              </a:rPr>
              <a:t>資本主義の雨風をしのぐ新しい地域コミュニティ</a:t>
            </a:r>
            <a:endParaRPr kumimoji="1" lang="ja-JP" altLang="en-US" sz="2400" b="0" dirty="0">
              <a:solidFill>
                <a:srgbClr val="7030A0"/>
              </a:solidFill>
              <a:latin typeface="メイリオ" pitchFamily="50" charset="-128"/>
              <a:ea typeface="メイリオ" pitchFamily="50" charset="-128"/>
              <a:cs typeface="メイリオ" pitchFamily="50" charset="-128"/>
            </a:endParaRPr>
          </a:p>
        </p:txBody>
      </p:sp>
      <p:sp>
        <p:nvSpPr>
          <p:cNvPr id="4" name="テキスト ボックス 3"/>
          <p:cNvSpPr txBox="1"/>
          <p:nvPr/>
        </p:nvSpPr>
        <p:spPr>
          <a:xfrm>
            <a:off x="4495802" y="1367177"/>
            <a:ext cx="4190890" cy="461665"/>
          </a:xfrm>
          <a:prstGeom prst="rect">
            <a:avLst/>
          </a:prstGeom>
          <a:noFill/>
        </p:spPr>
        <p:txBody>
          <a:bodyPr wrap="square" rtlCol="0">
            <a:spAutoFit/>
          </a:bodyPr>
          <a:lstStyle/>
          <a:p>
            <a:r>
              <a:rPr kumimoji="1" lang="ja-JP" altLang="en-US" sz="2400" dirty="0" smtClean="0">
                <a:solidFill>
                  <a:srgbClr val="FF0000"/>
                </a:solidFill>
                <a:latin typeface="メイリオ" pitchFamily="50" charset="-128"/>
                <a:ea typeface="メイリオ" pitchFamily="50" charset="-128"/>
                <a:cs typeface="メイリオ" pitchFamily="50" charset="-128"/>
              </a:rPr>
              <a:t>持続可能な経済のしくみ。</a:t>
            </a:r>
            <a:endParaRPr kumimoji="1" lang="en-US" altLang="ja-JP" sz="2400" dirty="0" smtClean="0">
              <a:solidFill>
                <a:srgbClr val="FF0000"/>
              </a:solidFill>
              <a:latin typeface="メイリオ" pitchFamily="50" charset="-128"/>
              <a:ea typeface="メイリオ" pitchFamily="50" charset="-128"/>
              <a:cs typeface="メイリオ" pitchFamily="50" charset="-128"/>
            </a:endParaRPr>
          </a:p>
        </p:txBody>
      </p:sp>
      <p:sp>
        <p:nvSpPr>
          <p:cNvPr id="5" name="テキスト ボックス 4"/>
          <p:cNvSpPr txBox="1"/>
          <p:nvPr/>
        </p:nvSpPr>
        <p:spPr>
          <a:xfrm>
            <a:off x="4495802" y="2133634"/>
            <a:ext cx="4343286" cy="830997"/>
          </a:xfrm>
          <a:prstGeom prst="rect">
            <a:avLst/>
          </a:prstGeom>
          <a:noFill/>
        </p:spPr>
        <p:txBody>
          <a:bodyPr wrap="square" rtlCol="0">
            <a:spAutoFit/>
          </a:bodyPr>
          <a:lstStyle/>
          <a:p>
            <a:r>
              <a:rPr kumimoji="1" lang="ja-JP" altLang="en-US" sz="2400" dirty="0" smtClean="0">
                <a:solidFill>
                  <a:srgbClr val="00B050"/>
                </a:solidFill>
                <a:latin typeface="メイリオ" pitchFamily="50" charset="-128"/>
                <a:ea typeface="メイリオ" pitchFamily="50" charset="-128"/>
                <a:cs typeface="メイリオ" pitchFamily="50" charset="-128"/>
              </a:rPr>
              <a:t>協力して社会の役割を</a:t>
            </a:r>
            <a:endParaRPr kumimoji="1" lang="en-US" altLang="ja-JP" sz="2400" dirty="0" smtClean="0">
              <a:solidFill>
                <a:srgbClr val="00B050"/>
              </a:solidFill>
              <a:latin typeface="メイリオ" pitchFamily="50" charset="-128"/>
              <a:ea typeface="メイリオ" pitchFamily="50" charset="-128"/>
              <a:cs typeface="メイリオ" pitchFamily="50" charset="-128"/>
            </a:endParaRPr>
          </a:p>
          <a:p>
            <a:r>
              <a:rPr kumimoji="1" lang="ja-JP" altLang="en-US" sz="2400" dirty="0" smtClean="0">
                <a:solidFill>
                  <a:srgbClr val="00B050"/>
                </a:solidFill>
                <a:latin typeface="メイリオ" pitchFamily="50" charset="-128"/>
                <a:ea typeface="メイリオ" pitchFamily="50" charset="-128"/>
                <a:cs typeface="メイリオ" pitchFamily="50" charset="-128"/>
              </a:rPr>
              <a:t>分担する社会。</a:t>
            </a:r>
            <a:endParaRPr kumimoji="1" lang="en-US" altLang="ja-JP" sz="2400" dirty="0" smtClean="0">
              <a:solidFill>
                <a:srgbClr val="00B050"/>
              </a:solidFill>
              <a:latin typeface="メイリオ" pitchFamily="50" charset="-128"/>
              <a:ea typeface="メイリオ" pitchFamily="50" charset="-128"/>
              <a:cs typeface="メイリオ" pitchFamily="50" charset="-128"/>
            </a:endParaRPr>
          </a:p>
        </p:txBody>
      </p:sp>
      <p:sp>
        <p:nvSpPr>
          <p:cNvPr id="6" name="テキスト ボックス 5"/>
          <p:cNvSpPr txBox="1"/>
          <p:nvPr/>
        </p:nvSpPr>
        <p:spPr>
          <a:xfrm>
            <a:off x="4495802" y="3283785"/>
            <a:ext cx="4648198" cy="830997"/>
          </a:xfrm>
          <a:prstGeom prst="rect">
            <a:avLst/>
          </a:prstGeom>
          <a:noFill/>
        </p:spPr>
        <p:txBody>
          <a:bodyPr wrap="square" rtlCol="0">
            <a:spAutoFit/>
          </a:bodyPr>
          <a:lstStyle/>
          <a:p>
            <a:r>
              <a:rPr kumimoji="1" lang="ja-JP" altLang="en-US" sz="2400" dirty="0" smtClean="0">
                <a:solidFill>
                  <a:srgbClr val="FFFF00"/>
                </a:solidFill>
                <a:latin typeface="メイリオ" pitchFamily="50" charset="-128"/>
                <a:ea typeface="メイリオ" pitchFamily="50" charset="-128"/>
                <a:cs typeface="メイリオ" pitchFamily="50" charset="-128"/>
              </a:rPr>
              <a:t>貧困がなく、公平で、シンプルで住み良い社会。</a:t>
            </a:r>
            <a:endParaRPr kumimoji="1" lang="en-US" altLang="ja-JP" sz="2400" dirty="0" smtClean="0">
              <a:solidFill>
                <a:srgbClr val="FFFF00"/>
              </a:solidFill>
              <a:latin typeface="メイリオ" pitchFamily="50" charset="-128"/>
              <a:ea typeface="メイリオ" pitchFamily="50" charset="-128"/>
              <a:cs typeface="メイリオ" pitchFamily="50" charset="-128"/>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lide(fromBottom)">
                                      <p:cBhvr>
                                        <p:cTn id="7" dur="500"/>
                                        <p:tgtEl>
                                          <p:spTgt spid="2"/>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additive="base">
                                        <p:cTn id="16" dur="500" fill="hold"/>
                                        <p:tgtEl>
                                          <p:spTgt spid="5"/>
                                        </p:tgtEl>
                                        <p:attrNameLst>
                                          <p:attrName>ppt_x</p:attrName>
                                        </p:attrNameLst>
                                      </p:cBhvr>
                                      <p:tavLst>
                                        <p:tav tm="0">
                                          <p:val>
                                            <p:strVal val="#ppt_x"/>
                                          </p:val>
                                        </p:tav>
                                        <p:tav tm="100000">
                                          <p:val>
                                            <p:strVal val="#ppt_x"/>
                                          </p:val>
                                        </p:tav>
                                      </p:tavLst>
                                    </p:anim>
                                    <p:anim calcmode="lin" valueType="num">
                                      <p:cBhvr additive="base">
                                        <p:cTn id="17" dur="500" fill="hold"/>
                                        <p:tgtEl>
                                          <p:spTgt spid="5"/>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2" presetClass="entr" presetSubtype="4" fill="hold" grpId="0" nodeType="after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additive="base">
                                        <p:cTn id="21" dur="500" fill="hold"/>
                                        <p:tgtEl>
                                          <p:spTgt spid="6"/>
                                        </p:tgtEl>
                                        <p:attrNameLst>
                                          <p:attrName>ppt_x</p:attrName>
                                        </p:attrNameLst>
                                      </p:cBhvr>
                                      <p:tavLst>
                                        <p:tav tm="0">
                                          <p:val>
                                            <p:strVal val="#ppt_x"/>
                                          </p:val>
                                        </p:tav>
                                        <p:tav tm="100000">
                                          <p:val>
                                            <p:strVal val="#ppt_x"/>
                                          </p:val>
                                        </p:tav>
                                      </p:tavLst>
                                    </p:anim>
                                    <p:anim calcmode="lin" valueType="num">
                                      <p:cBhvr additive="base">
                                        <p:cTn id="2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P spid="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タイトル 1"/>
          <p:cNvSpPr>
            <a:spLocks noGrp="1"/>
          </p:cNvSpPr>
          <p:nvPr>
            <p:ph type="title"/>
          </p:nvPr>
        </p:nvSpPr>
        <p:spPr>
          <a:xfrm>
            <a:off x="304912" y="255651"/>
            <a:ext cx="7086522" cy="735013"/>
          </a:xfrm>
        </p:spPr>
        <p:txBody>
          <a:bodyPr/>
          <a:lstStyle/>
          <a:p>
            <a:r>
              <a:rPr kumimoji="1" lang="ja-JP" altLang="en-US" sz="3200" b="0" dirty="0" smtClean="0">
                <a:solidFill>
                  <a:srgbClr val="7030A0"/>
                </a:solidFill>
                <a:latin typeface="メイリオ" pitchFamily="50" charset="-128"/>
                <a:ea typeface="メイリオ" pitchFamily="50" charset="-128"/>
              </a:rPr>
              <a:t>互いの特技を交換</a:t>
            </a:r>
            <a:endParaRPr kumimoji="1" lang="ja-JP" altLang="en-US" sz="3200" b="0" dirty="0">
              <a:solidFill>
                <a:srgbClr val="FF0000"/>
              </a:solidFill>
              <a:latin typeface="メイリオ" pitchFamily="50" charset="-128"/>
              <a:ea typeface="メイリオ" pitchFamily="50" charset="-128"/>
            </a:endParaRPr>
          </a:p>
        </p:txBody>
      </p:sp>
      <p:sp>
        <p:nvSpPr>
          <p:cNvPr id="5" name="テキスト ボックス 4"/>
          <p:cNvSpPr txBox="1"/>
          <p:nvPr/>
        </p:nvSpPr>
        <p:spPr>
          <a:xfrm>
            <a:off x="3886218" y="1066862"/>
            <a:ext cx="5181464" cy="5078313"/>
          </a:xfrm>
          <a:prstGeom prst="rect">
            <a:avLst/>
          </a:prstGeom>
          <a:noFill/>
        </p:spPr>
        <p:txBody>
          <a:bodyPr wrap="square" rtlCol="0">
            <a:spAutoFit/>
          </a:bodyPr>
          <a:lstStyle/>
          <a:p>
            <a:pPr>
              <a:lnSpc>
                <a:spcPts val="3600"/>
              </a:lnSpc>
            </a:pPr>
            <a:r>
              <a:rPr kumimoji="1" lang="ja-JP" altLang="en-US" sz="2400" dirty="0" smtClean="0">
                <a:solidFill>
                  <a:schemeClr val="accent5">
                    <a:lumMod val="25000"/>
                  </a:schemeClr>
                </a:solidFill>
                <a:latin typeface="メイリオ" pitchFamily="50" charset="-128"/>
                <a:ea typeface="メイリオ" pitchFamily="50" charset="-128"/>
              </a:rPr>
              <a:t>　</a:t>
            </a:r>
            <a:r>
              <a:rPr kumimoji="1" lang="ja-JP" altLang="en-US" sz="2400" dirty="0" smtClean="0">
                <a:solidFill>
                  <a:srgbClr val="FF0000"/>
                </a:solidFill>
                <a:latin typeface="メイリオ" pitchFamily="50" charset="-128"/>
                <a:ea typeface="メイリオ" pitchFamily="50" charset="-128"/>
              </a:rPr>
              <a:t>イラストレーター</a:t>
            </a:r>
            <a:r>
              <a:rPr kumimoji="1" lang="ja-JP" altLang="en-US" sz="2400" dirty="0" smtClean="0">
                <a:latin typeface="メイリオ" pitchFamily="50" charset="-128"/>
                <a:ea typeface="メイリオ" pitchFamily="50" charset="-128"/>
              </a:rPr>
              <a:t>の</a:t>
            </a:r>
            <a:r>
              <a:rPr kumimoji="1" lang="ja-JP" altLang="en-US" sz="2400" dirty="0" smtClean="0">
                <a:solidFill>
                  <a:srgbClr val="FF0000"/>
                </a:solidFill>
                <a:latin typeface="メイリオ" pitchFamily="50" charset="-128"/>
                <a:ea typeface="メイリオ" pitchFamily="50" charset="-128"/>
              </a:rPr>
              <a:t>Ａ子さん</a:t>
            </a:r>
            <a:r>
              <a:rPr kumimoji="1" lang="ja-JP" altLang="en-US" sz="2400" dirty="0" smtClean="0">
                <a:latin typeface="メイリオ" pitchFamily="50" charset="-128"/>
                <a:ea typeface="メイリオ" pitchFamily="50" charset="-128"/>
              </a:rPr>
              <a:t>は</a:t>
            </a:r>
            <a:endParaRPr kumimoji="1" lang="en-US" altLang="ja-JP" sz="2400" dirty="0" smtClean="0">
              <a:latin typeface="メイリオ" pitchFamily="50" charset="-128"/>
              <a:ea typeface="メイリオ" pitchFamily="50" charset="-128"/>
            </a:endParaRPr>
          </a:p>
          <a:p>
            <a:pPr>
              <a:lnSpc>
                <a:spcPts val="3600"/>
              </a:lnSpc>
            </a:pPr>
            <a:r>
              <a:rPr kumimoji="1" lang="ja-JP" altLang="en-US" sz="2400" dirty="0" smtClean="0">
                <a:latin typeface="メイリオ" pitchFamily="50" charset="-128"/>
                <a:ea typeface="メイリオ" pitchFamily="50" charset="-128"/>
              </a:rPr>
              <a:t>仕事が</a:t>
            </a:r>
            <a:r>
              <a:rPr kumimoji="1" lang="ja-JP" altLang="en-US" sz="2400" dirty="0" err="1" smtClean="0">
                <a:latin typeface="メイリオ" pitchFamily="50" charset="-128"/>
                <a:ea typeface="メイリオ" pitchFamily="50" charset="-128"/>
              </a:rPr>
              <a:t>ら</a:t>
            </a:r>
            <a:r>
              <a:rPr kumimoji="1" lang="ja-JP" altLang="en-US" sz="2400" dirty="0" smtClean="0">
                <a:solidFill>
                  <a:srgbClr val="FF0000"/>
                </a:solidFill>
                <a:latin typeface="メイリオ" pitchFamily="50" charset="-128"/>
                <a:ea typeface="メイリオ" pitchFamily="50" charset="-128"/>
              </a:rPr>
              <a:t>パソコン</a:t>
            </a:r>
            <a:r>
              <a:rPr kumimoji="1" lang="ja-JP" altLang="en-US" sz="2400" dirty="0" smtClean="0">
                <a:latin typeface="メイリオ" pitchFamily="50" charset="-128"/>
                <a:ea typeface="メイリオ" pitchFamily="50" charset="-128"/>
              </a:rPr>
              <a:t>が得意。</a:t>
            </a:r>
            <a:endParaRPr kumimoji="1" lang="en-US" altLang="ja-JP" sz="2400" dirty="0" smtClean="0">
              <a:latin typeface="メイリオ" pitchFamily="50" charset="-128"/>
              <a:ea typeface="メイリオ" pitchFamily="50" charset="-128"/>
            </a:endParaRPr>
          </a:p>
          <a:p>
            <a:pPr>
              <a:lnSpc>
                <a:spcPts val="3600"/>
              </a:lnSpc>
            </a:pPr>
            <a:endParaRPr kumimoji="1" lang="en-US" altLang="ja-JP" sz="2400" dirty="0" smtClean="0">
              <a:latin typeface="メイリオ" pitchFamily="50" charset="-128"/>
              <a:ea typeface="メイリオ" pitchFamily="50" charset="-128"/>
            </a:endParaRPr>
          </a:p>
          <a:p>
            <a:pPr>
              <a:lnSpc>
                <a:spcPts val="3600"/>
              </a:lnSpc>
            </a:pPr>
            <a:r>
              <a:rPr kumimoji="1" lang="ja-JP" altLang="en-US" sz="2400" dirty="0" smtClean="0">
                <a:latin typeface="メイリオ" pitchFamily="50" charset="-128"/>
                <a:ea typeface="メイリオ" pitchFamily="50" charset="-128"/>
              </a:rPr>
              <a:t>　家の</a:t>
            </a:r>
            <a:r>
              <a:rPr kumimoji="1" lang="ja-JP" altLang="en-US" sz="2400" dirty="0" smtClean="0">
                <a:solidFill>
                  <a:srgbClr val="FF0000"/>
                </a:solidFill>
                <a:latin typeface="メイリオ" pitchFamily="50" charset="-128"/>
                <a:ea typeface="メイリオ" pitchFamily="50" charset="-128"/>
              </a:rPr>
              <a:t>雨どい</a:t>
            </a:r>
            <a:r>
              <a:rPr kumimoji="1" lang="ja-JP" altLang="en-US" sz="2400" dirty="0" smtClean="0">
                <a:latin typeface="メイリオ" pitchFamily="50" charset="-128"/>
                <a:ea typeface="メイリオ" pitchFamily="50" charset="-128"/>
              </a:rPr>
              <a:t>が壊れた。</a:t>
            </a:r>
            <a:endParaRPr kumimoji="1" lang="en-US" altLang="ja-JP" sz="2400" dirty="0" smtClean="0">
              <a:latin typeface="メイリオ" pitchFamily="50" charset="-128"/>
              <a:ea typeface="メイリオ" pitchFamily="50" charset="-128"/>
            </a:endParaRPr>
          </a:p>
          <a:p>
            <a:pPr>
              <a:lnSpc>
                <a:spcPts val="3600"/>
              </a:lnSpc>
            </a:pPr>
            <a:r>
              <a:rPr kumimoji="1" lang="ja-JP" altLang="en-US" sz="2400" dirty="0" smtClean="0">
                <a:latin typeface="メイリオ" pitchFamily="50" charset="-128"/>
                <a:ea typeface="メイリオ" pitchFamily="50" charset="-128"/>
              </a:rPr>
              <a:t>　業者に修理を頼む金銭的な余裕がないため、ホームセンターに行き、必要なものを調達して、苦労しながらなんとか自分で修繕した。</a:t>
            </a:r>
            <a:endParaRPr kumimoji="1" lang="en-US" altLang="ja-JP" sz="2400" dirty="0" smtClean="0">
              <a:latin typeface="メイリオ" pitchFamily="50" charset="-128"/>
              <a:ea typeface="メイリオ" pitchFamily="50" charset="-128"/>
            </a:endParaRPr>
          </a:p>
          <a:p>
            <a:pPr>
              <a:lnSpc>
                <a:spcPts val="3600"/>
              </a:lnSpc>
            </a:pPr>
            <a:r>
              <a:rPr kumimoji="1" lang="ja-JP" altLang="en-US" sz="2400" dirty="0" smtClean="0">
                <a:latin typeface="メイリオ" pitchFamily="50" charset="-128"/>
                <a:ea typeface="メイリオ" pitchFamily="50" charset="-128"/>
              </a:rPr>
              <a:t>　慣れない上に、道具も十分なものがなく、</a:t>
            </a:r>
            <a:r>
              <a:rPr kumimoji="1" lang="ja-JP" altLang="en-US" sz="2400" dirty="0" smtClean="0">
                <a:solidFill>
                  <a:srgbClr val="FF0000"/>
                </a:solidFill>
                <a:latin typeface="メイリオ" pitchFamily="50" charset="-128"/>
                <a:ea typeface="メイリオ" pitchFamily="50" charset="-128"/>
              </a:rPr>
              <a:t>半日</a:t>
            </a:r>
            <a:r>
              <a:rPr kumimoji="1" lang="ja-JP" altLang="en-US" sz="2400" dirty="0" smtClean="0">
                <a:latin typeface="メイリオ" pitchFamily="50" charset="-128"/>
                <a:ea typeface="メイリオ" pitchFamily="50" charset="-128"/>
              </a:rPr>
              <a:t>かかった。</a:t>
            </a:r>
          </a:p>
          <a:p>
            <a:endParaRPr kumimoji="1" lang="en-US" altLang="ja-JP" sz="2400" dirty="0" smtClean="0">
              <a:solidFill>
                <a:schemeClr val="accent5">
                  <a:lumMod val="25000"/>
                </a:schemeClr>
              </a:solidFill>
              <a:latin typeface="メイリオ" pitchFamily="50" charset="-128"/>
              <a:ea typeface="メイリオ" pitchFamily="50" charset="-128"/>
            </a:endParaRPr>
          </a:p>
        </p:txBody>
      </p:sp>
      <p:pic>
        <p:nvPicPr>
          <p:cNvPr id="1026" name="Picture 2"/>
          <p:cNvPicPr>
            <a:picLocks noChangeAspect="1" noChangeArrowheads="1"/>
          </p:cNvPicPr>
          <p:nvPr/>
        </p:nvPicPr>
        <p:blipFill>
          <a:blip r:embed="rId3" cstate="print"/>
          <a:stretch>
            <a:fillRect/>
          </a:stretch>
        </p:blipFill>
        <p:spPr bwMode="auto">
          <a:xfrm>
            <a:off x="0" y="2971902"/>
            <a:ext cx="3886098" cy="3886098"/>
          </a:xfrm>
          <a:prstGeom prst="rect">
            <a:avLst/>
          </a:prstGeom>
          <a:noFill/>
          <a:ln w="9525">
            <a:noFill/>
            <a:miter lim="800000"/>
            <a:headEnd/>
            <a:tailEnd/>
          </a:ln>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1000"/>
                                        <p:tgtEl>
                                          <p:spTgt spid="5"/>
                                        </p:tgtEl>
                                      </p:cBhvr>
                                    </p:animEffect>
                                  </p:childTnLst>
                                </p:cTn>
                              </p:par>
                            </p:childTnLst>
                          </p:cTn>
                        </p:par>
                        <p:par>
                          <p:cTn id="11" fill="hold">
                            <p:stCondLst>
                              <p:cond delay="1000"/>
                            </p:stCondLst>
                            <p:childTnLst>
                              <p:par>
                                <p:cTn id="12" presetID="10" presetClass="entr" presetSubtype="0" fill="hold" nodeType="afterEffect">
                                  <p:stCondLst>
                                    <p:cond delay="0"/>
                                  </p:stCondLst>
                                  <p:childTnLst>
                                    <p:set>
                                      <p:cBhvr>
                                        <p:cTn id="13" dur="1" fill="hold">
                                          <p:stCondLst>
                                            <p:cond delay="0"/>
                                          </p:stCondLst>
                                        </p:cTn>
                                        <p:tgtEl>
                                          <p:spTgt spid="1026"/>
                                        </p:tgtEl>
                                        <p:attrNameLst>
                                          <p:attrName>style.visibility</p:attrName>
                                        </p:attrNameLst>
                                      </p:cBhvr>
                                      <p:to>
                                        <p:strVal val="visible"/>
                                      </p:to>
                                    </p:set>
                                    <p:animEffect transition="in" filter="fade">
                                      <p:cBhvr>
                                        <p:cTn id="14" dur="2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タイトル 1"/>
          <p:cNvSpPr>
            <a:spLocks noGrp="1"/>
          </p:cNvSpPr>
          <p:nvPr>
            <p:ph type="title"/>
          </p:nvPr>
        </p:nvSpPr>
        <p:spPr>
          <a:xfrm>
            <a:off x="304912" y="255651"/>
            <a:ext cx="7086522" cy="735013"/>
          </a:xfrm>
        </p:spPr>
        <p:txBody>
          <a:bodyPr/>
          <a:lstStyle/>
          <a:p>
            <a:r>
              <a:rPr kumimoji="1" lang="ja-JP" altLang="en-US" sz="3200" b="0" dirty="0" smtClean="0">
                <a:solidFill>
                  <a:srgbClr val="7030A0"/>
                </a:solidFill>
                <a:latin typeface="メイリオ" pitchFamily="50" charset="-128"/>
                <a:ea typeface="メイリオ" pitchFamily="50" charset="-128"/>
              </a:rPr>
              <a:t>互いの特技を交換</a:t>
            </a:r>
            <a:endParaRPr kumimoji="1" lang="ja-JP" altLang="en-US" sz="3200" b="0" dirty="0">
              <a:solidFill>
                <a:srgbClr val="FF0000"/>
              </a:solidFill>
              <a:latin typeface="メイリオ" pitchFamily="50" charset="-128"/>
              <a:ea typeface="メイリオ" pitchFamily="50" charset="-128"/>
            </a:endParaRPr>
          </a:p>
        </p:txBody>
      </p:sp>
      <p:pic>
        <p:nvPicPr>
          <p:cNvPr id="6" name="図 5" descr="pcuser.jpg"/>
          <p:cNvPicPr>
            <a:picLocks noChangeAspect="1"/>
          </p:cNvPicPr>
          <p:nvPr/>
        </p:nvPicPr>
        <p:blipFill>
          <a:blip r:embed="rId3" cstate="print"/>
          <a:stretch>
            <a:fillRect/>
          </a:stretch>
        </p:blipFill>
        <p:spPr>
          <a:xfrm>
            <a:off x="4952990" y="3159117"/>
            <a:ext cx="4191010" cy="3698884"/>
          </a:xfrm>
          <a:prstGeom prst="rect">
            <a:avLst/>
          </a:prstGeom>
        </p:spPr>
      </p:pic>
      <p:sp>
        <p:nvSpPr>
          <p:cNvPr id="5" name="テキスト ボックス 4"/>
          <p:cNvSpPr txBox="1"/>
          <p:nvPr/>
        </p:nvSpPr>
        <p:spPr>
          <a:xfrm>
            <a:off x="685902" y="1162831"/>
            <a:ext cx="5867246" cy="4247317"/>
          </a:xfrm>
          <a:prstGeom prst="rect">
            <a:avLst/>
          </a:prstGeom>
          <a:noFill/>
        </p:spPr>
        <p:txBody>
          <a:bodyPr wrap="square" rtlCol="0">
            <a:spAutoFit/>
          </a:bodyPr>
          <a:lstStyle/>
          <a:p>
            <a:pPr>
              <a:lnSpc>
                <a:spcPts val="3600"/>
              </a:lnSpc>
            </a:pPr>
            <a:r>
              <a:rPr kumimoji="1" lang="ja-JP" altLang="en-US" sz="2400" dirty="0" smtClean="0">
                <a:solidFill>
                  <a:schemeClr val="accent5">
                    <a:lumMod val="25000"/>
                  </a:schemeClr>
                </a:solidFill>
                <a:latin typeface="ふい字Ｐ" pitchFamily="2" charset="-128"/>
                <a:ea typeface="ふい字Ｐ" pitchFamily="2" charset="-128"/>
              </a:rPr>
              <a:t>　</a:t>
            </a:r>
            <a:r>
              <a:rPr kumimoji="1" lang="ja-JP" altLang="en-US" sz="2400" dirty="0" smtClean="0">
                <a:latin typeface="メイリオ" pitchFamily="50" charset="-128"/>
                <a:ea typeface="メイリオ" pitchFamily="50" charset="-128"/>
              </a:rPr>
              <a:t>かたや、</a:t>
            </a:r>
            <a:r>
              <a:rPr kumimoji="1" lang="ja-JP" altLang="en-US" sz="2400" dirty="0" smtClean="0">
                <a:solidFill>
                  <a:srgbClr val="FF0000"/>
                </a:solidFill>
                <a:latin typeface="メイリオ" pitchFamily="50" charset="-128"/>
                <a:ea typeface="メイリオ" pitchFamily="50" charset="-128"/>
              </a:rPr>
              <a:t>Ｂさん</a:t>
            </a:r>
            <a:r>
              <a:rPr kumimoji="1" lang="ja-JP" altLang="en-US" sz="2400" dirty="0" smtClean="0">
                <a:latin typeface="メイリオ" pitchFamily="50" charset="-128"/>
                <a:ea typeface="メイリオ" pitchFamily="50" charset="-128"/>
              </a:rPr>
              <a:t>は</a:t>
            </a:r>
            <a:r>
              <a:rPr kumimoji="1" lang="ja-JP" altLang="en-US" sz="2400" dirty="0" smtClean="0">
                <a:solidFill>
                  <a:srgbClr val="FF0000"/>
                </a:solidFill>
                <a:latin typeface="メイリオ" pitchFamily="50" charset="-128"/>
                <a:ea typeface="メイリオ" pitchFamily="50" charset="-128"/>
              </a:rPr>
              <a:t>工務店</a:t>
            </a:r>
            <a:r>
              <a:rPr kumimoji="1" lang="ja-JP" altLang="en-US" sz="2400" dirty="0" smtClean="0">
                <a:latin typeface="メイリオ" pitchFamily="50" charset="-128"/>
                <a:ea typeface="メイリオ" pitchFamily="50" charset="-128"/>
              </a:rPr>
              <a:t>をたたんで</a:t>
            </a:r>
            <a:endParaRPr kumimoji="1" lang="en-US" altLang="ja-JP" sz="2400" dirty="0" smtClean="0">
              <a:latin typeface="メイリオ" pitchFamily="50" charset="-128"/>
              <a:ea typeface="メイリオ" pitchFamily="50" charset="-128"/>
            </a:endParaRPr>
          </a:p>
          <a:p>
            <a:pPr>
              <a:lnSpc>
                <a:spcPts val="3600"/>
              </a:lnSpc>
            </a:pPr>
            <a:r>
              <a:rPr kumimoji="1" lang="ja-JP" altLang="en-US" sz="2400" dirty="0" smtClean="0">
                <a:solidFill>
                  <a:srgbClr val="FF0000"/>
                </a:solidFill>
                <a:latin typeface="メイリオ" pitchFamily="50" charset="-128"/>
                <a:ea typeface="メイリオ" pitchFamily="50" charset="-128"/>
              </a:rPr>
              <a:t>年金生活</a:t>
            </a:r>
            <a:r>
              <a:rPr kumimoji="1" lang="ja-JP" altLang="en-US" sz="2400" dirty="0" smtClean="0">
                <a:latin typeface="メイリオ" pitchFamily="50" charset="-128"/>
                <a:ea typeface="メイリオ" pitchFamily="50" charset="-128"/>
              </a:rPr>
              <a:t>。</a:t>
            </a:r>
            <a:endParaRPr kumimoji="1" lang="en-US" altLang="ja-JP" sz="2400" dirty="0" smtClean="0">
              <a:latin typeface="メイリオ" pitchFamily="50" charset="-128"/>
              <a:ea typeface="メイリオ" pitchFamily="50" charset="-128"/>
            </a:endParaRPr>
          </a:p>
          <a:p>
            <a:pPr>
              <a:lnSpc>
                <a:spcPts val="3600"/>
              </a:lnSpc>
            </a:pPr>
            <a:endParaRPr kumimoji="1" lang="en-US" altLang="ja-JP" sz="2400" dirty="0" smtClean="0">
              <a:latin typeface="メイリオ" pitchFamily="50" charset="-128"/>
              <a:ea typeface="メイリオ" pitchFamily="50" charset="-128"/>
            </a:endParaRPr>
          </a:p>
          <a:p>
            <a:pPr>
              <a:lnSpc>
                <a:spcPts val="3600"/>
              </a:lnSpc>
            </a:pPr>
            <a:r>
              <a:rPr kumimoji="1" lang="ja-JP" altLang="en-US" sz="2400" dirty="0" smtClean="0">
                <a:latin typeface="メイリオ" pitchFamily="50" charset="-128"/>
                <a:ea typeface="メイリオ" pitchFamily="50" charset="-128"/>
              </a:rPr>
              <a:t>　</a:t>
            </a:r>
            <a:r>
              <a:rPr kumimoji="1" lang="ja-JP" altLang="en-US" sz="2400" dirty="0" smtClean="0">
                <a:solidFill>
                  <a:srgbClr val="FF0000"/>
                </a:solidFill>
                <a:latin typeface="メイリオ" pitchFamily="50" charset="-128"/>
                <a:ea typeface="メイリオ" pitchFamily="50" charset="-128"/>
              </a:rPr>
              <a:t>町内会の役員</a:t>
            </a:r>
            <a:r>
              <a:rPr kumimoji="1" lang="ja-JP" altLang="en-US" sz="2400" dirty="0" smtClean="0">
                <a:latin typeface="メイリオ" pitchFamily="50" charset="-128"/>
                <a:ea typeface="メイリオ" pitchFamily="50" charset="-128"/>
              </a:rPr>
              <a:t>になり、</a:t>
            </a:r>
            <a:r>
              <a:rPr kumimoji="1" lang="ja-JP" altLang="en-US" sz="2400" dirty="0" smtClean="0">
                <a:solidFill>
                  <a:srgbClr val="FF0000"/>
                </a:solidFill>
                <a:latin typeface="メイリオ" pitchFamily="50" charset="-128"/>
                <a:ea typeface="メイリオ" pitchFamily="50" charset="-128"/>
              </a:rPr>
              <a:t>パソコン</a:t>
            </a:r>
            <a:r>
              <a:rPr kumimoji="1" lang="ja-JP" altLang="en-US" sz="2400" dirty="0" smtClean="0">
                <a:latin typeface="メイリオ" pitchFamily="50" charset="-128"/>
                <a:ea typeface="メイリオ" pitchFamily="50" charset="-128"/>
              </a:rPr>
              <a:t>で</a:t>
            </a:r>
            <a:endParaRPr kumimoji="1" lang="en-US" altLang="ja-JP" sz="2400" dirty="0" smtClean="0">
              <a:latin typeface="メイリオ" pitchFamily="50" charset="-128"/>
              <a:ea typeface="メイリオ" pitchFamily="50" charset="-128"/>
            </a:endParaRPr>
          </a:p>
          <a:p>
            <a:pPr>
              <a:lnSpc>
                <a:spcPts val="3600"/>
              </a:lnSpc>
            </a:pPr>
            <a:r>
              <a:rPr kumimoji="1" lang="ja-JP" altLang="en-US" sz="2400" dirty="0" smtClean="0">
                <a:solidFill>
                  <a:srgbClr val="FF0000"/>
                </a:solidFill>
                <a:latin typeface="メイリオ" pitchFamily="50" charset="-128"/>
                <a:ea typeface="メイリオ" pitchFamily="50" charset="-128"/>
              </a:rPr>
              <a:t>回覧板</a:t>
            </a:r>
            <a:r>
              <a:rPr kumimoji="1" lang="ja-JP" altLang="en-US" sz="2400" dirty="0" smtClean="0">
                <a:latin typeface="メイリオ" pitchFamily="50" charset="-128"/>
                <a:ea typeface="メイリオ" pitchFamily="50" charset="-128"/>
              </a:rPr>
              <a:t>や書類を作成することになった。</a:t>
            </a:r>
            <a:endParaRPr kumimoji="1" lang="en-US" altLang="ja-JP" sz="2400" dirty="0" smtClean="0">
              <a:latin typeface="メイリオ" pitchFamily="50" charset="-128"/>
              <a:ea typeface="メイリオ" pitchFamily="50" charset="-128"/>
            </a:endParaRPr>
          </a:p>
          <a:p>
            <a:pPr>
              <a:lnSpc>
                <a:spcPts val="3600"/>
              </a:lnSpc>
            </a:pPr>
            <a:r>
              <a:rPr kumimoji="1" lang="ja-JP" altLang="en-US" sz="2400" dirty="0" smtClean="0">
                <a:latin typeface="メイリオ" pitchFamily="50" charset="-128"/>
                <a:ea typeface="メイリオ" pitchFamily="50" charset="-128"/>
              </a:rPr>
              <a:t>　パソコン教室に通う余裕もなく、</a:t>
            </a:r>
            <a:endParaRPr kumimoji="1" lang="en-US" altLang="ja-JP" sz="2400" dirty="0" smtClean="0">
              <a:latin typeface="メイリオ" pitchFamily="50" charset="-128"/>
              <a:ea typeface="メイリオ" pitchFamily="50" charset="-128"/>
            </a:endParaRPr>
          </a:p>
          <a:p>
            <a:pPr>
              <a:lnSpc>
                <a:spcPts val="3600"/>
              </a:lnSpc>
            </a:pPr>
            <a:r>
              <a:rPr kumimoji="1" lang="ja-JP" altLang="en-US" sz="2400" dirty="0" smtClean="0">
                <a:solidFill>
                  <a:srgbClr val="FF0000"/>
                </a:solidFill>
                <a:latin typeface="メイリオ" pitchFamily="50" charset="-128"/>
                <a:ea typeface="メイリオ" pitchFamily="50" charset="-128"/>
              </a:rPr>
              <a:t>半日</a:t>
            </a:r>
            <a:r>
              <a:rPr kumimoji="1" lang="ja-JP" altLang="en-US" sz="2400" dirty="0" smtClean="0">
                <a:latin typeface="メイリオ" pitchFamily="50" charset="-128"/>
                <a:ea typeface="メイリオ" pitchFamily="50" charset="-128"/>
              </a:rPr>
              <a:t>かけてクタクタになりながら、</a:t>
            </a:r>
            <a:endParaRPr kumimoji="1" lang="en-US" altLang="ja-JP" sz="2400" dirty="0" smtClean="0">
              <a:latin typeface="メイリオ" pitchFamily="50" charset="-128"/>
              <a:ea typeface="メイリオ" pitchFamily="50" charset="-128"/>
            </a:endParaRPr>
          </a:p>
          <a:p>
            <a:pPr>
              <a:lnSpc>
                <a:spcPts val="3600"/>
              </a:lnSpc>
            </a:pPr>
            <a:r>
              <a:rPr kumimoji="1" lang="ja-JP" altLang="en-US" sz="2400" dirty="0" smtClean="0">
                <a:latin typeface="メイリオ" pitchFamily="50" charset="-128"/>
                <a:ea typeface="メイリオ" pitchFamily="50" charset="-128"/>
              </a:rPr>
              <a:t>やっと</a:t>
            </a:r>
            <a:r>
              <a:rPr kumimoji="1" lang="ja-JP" altLang="en-US" sz="2400" dirty="0" smtClean="0">
                <a:solidFill>
                  <a:srgbClr val="FF0000"/>
                </a:solidFill>
                <a:latin typeface="メイリオ" pitchFamily="50" charset="-128"/>
                <a:ea typeface="メイリオ" pitchFamily="50" charset="-128"/>
              </a:rPr>
              <a:t>回覧板</a:t>
            </a:r>
            <a:r>
              <a:rPr kumimoji="1" lang="ja-JP" altLang="en-US" sz="2400" dirty="0" smtClean="0">
                <a:latin typeface="メイリオ" pitchFamily="50" charset="-128"/>
                <a:ea typeface="メイリオ" pitchFamily="50" charset="-128"/>
              </a:rPr>
              <a:t>を仕上げた。</a:t>
            </a:r>
            <a:endParaRPr kumimoji="1" lang="en-US" altLang="ja-JP" sz="2400" dirty="0" smtClean="0">
              <a:latin typeface="メイリオ" pitchFamily="50" charset="-128"/>
              <a:ea typeface="メイリオ" pitchFamily="50" charset="-128"/>
            </a:endParaRPr>
          </a:p>
          <a:p>
            <a:pPr>
              <a:lnSpc>
                <a:spcPts val="3600"/>
              </a:lnSpc>
            </a:pPr>
            <a:endParaRPr kumimoji="1" lang="en-US" altLang="ja-JP" sz="2400" dirty="0" smtClean="0">
              <a:solidFill>
                <a:schemeClr val="accent5">
                  <a:lumMod val="25000"/>
                </a:schemeClr>
              </a:solidFill>
              <a:latin typeface="ふい字Ｐ" pitchFamily="2" charset="-128"/>
              <a:ea typeface="ふい字Ｐ" pitchFamily="2" charset="-128"/>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1000"/>
                                        <p:tgtEl>
                                          <p:spTgt spid="5"/>
                                        </p:tgtEl>
                                      </p:cBhvr>
                                    </p:animEffect>
                                  </p:childTnLst>
                                </p:cTn>
                              </p:par>
                            </p:childTnLst>
                          </p:cTn>
                        </p:par>
                        <p:par>
                          <p:cTn id="11" fill="hold">
                            <p:stCondLst>
                              <p:cond delay="2000"/>
                            </p:stCondLst>
                            <p:childTnLst>
                              <p:par>
                                <p:cTn id="12" presetID="10" presetClass="entr" presetSubtype="0" fill="hold" nodeType="after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タイトル 1"/>
          <p:cNvSpPr>
            <a:spLocks noGrp="1"/>
          </p:cNvSpPr>
          <p:nvPr>
            <p:ph type="title"/>
          </p:nvPr>
        </p:nvSpPr>
        <p:spPr>
          <a:xfrm>
            <a:off x="304912" y="255651"/>
            <a:ext cx="7086522" cy="735013"/>
          </a:xfrm>
        </p:spPr>
        <p:txBody>
          <a:bodyPr/>
          <a:lstStyle/>
          <a:p>
            <a:r>
              <a:rPr kumimoji="1" lang="ja-JP" altLang="en-US" sz="3200" b="0" dirty="0" smtClean="0">
                <a:solidFill>
                  <a:srgbClr val="00B050"/>
                </a:solidFill>
                <a:latin typeface="メイリオ" pitchFamily="50" charset="-128"/>
                <a:ea typeface="メイリオ" pitchFamily="50" charset="-128"/>
              </a:rPr>
              <a:t>ポイント通貨でお悩み解決！</a:t>
            </a:r>
            <a:endParaRPr kumimoji="1" lang="ja-JP" altLang="en-US" sz="3200" b="0" dirty="0">
              <a:solidFill>
                <a:srgbClr val="00B050"/>
              </a:solidFill>
              <a:latin typeface="メイリオ" pitchFamily="50" charset="-128"/>
              <a:ea typeface="メイリオ" pitchFamily="50" charset="-128"/>
            </a:endParaRPr>
          </a:p>
        </p:txBody>
      </p:sp>
      <p:sp>
        <p:nvSpPr>
          <p:cNvPr id="5" name="テキスト ボックス 4"/>
          <p:cNvSpPr txBox="1"/>
          <p:nvPr/>
        </p:nvSpPr>
        <p:spPr>
          <a:xfrm>
            <a:off x="685902" y="1162831"/>
            <a:ext cx="8458098" cy="3785652"/>
          </a:xfrm>
          <a:prstGeom prst="rect">
            <a:avLst/>
          </a:prstGeom>
          <a:noFill/>
        </p:spPr>
        <p:txBody>
          <a:bodyPr wrap="square" rtlCol="0">
            <a:spAutoFit/>
          </a:bodyPr>
          <a:lstStyle/>
          <a:p>
            <a:pPr>
              <a:lnSpc>
                <a:spcPts val="3600"/>
              </a:lnSpc>
            </a:pPr>
            <a:r>
              <a:rPr kumimoji="1" lang="ja-JP" altLang="en-US" sz="2400" dirty="0" smtClean="0">
                <a:solidFill>
                  <a:srgbClr val="FF0000"/>
                </a:solidFill>
                <a:latin typeface="メイリオ" pitchFamily="50" charset="-128"/>
                <a:ea typeface="メイリオ" pitchFamily="50" charset="-128"/>
              </a:rPr>
              <a:t>Ａ子さん</a:t>
            </a:r>
            <a:r>
              <a:rPr kumimoji="1" lang="ja-JP" altLang="en-US" sz="2400" dirty="0" smtClean="0">
                <a:solidFill>
                  <a:schemeClr val="accent5">
                    <a:lumMod val="25000"/>
                  </a:schemeClr>
                </a:solidFill>
                <a:latin typeface="メイリオ" pitchFamily="50" charset="-128"/>
                <a:ea typeface="メイリオ" pitchFamily="50" charset="-128"/>
              </a:rPr>
              <a:t>は</a:t>
            </a:r>
            <a:r>
              <a:rPr kumimoji="1" lang="ja-JP" altLang="en-US" sz="2400" dirty="0" smtClean="0">
                <a:solidFill>
                  <a:srgbClr val="FF0000"/>
                </a:solidFill>
                <a:latin typeface="メイリオ" pitchFamily="50" charset="-128"/>
                <a:ea typeface="メイリオ" pitchFamily="50" charset="-128"/>
              </a:rPr>
              <a:t>ポイント通貨</a:t>
            </a:r>
            <a:r>
              <a:rPr kumimoji="1" lang="ja-JP" altLang="en-US" sz="2400" dirty="0" smtClean="0">
                <a:solidFill>
                  <a:schemeClr val="accent5">
                    <a:lumMod val="25000"/>
                  </a:schemeClr>
                </a:solidFill>
                <a:latin typeface="メイリオ" pitchFamily="50" charset="-128"/>
                <a:ea typeface="メイリオ" pitchFamily="50" charset="-128"/>
              </a:rPr>
              <a:t>で、</a:t>
            </a:r>
            <a:r>
              <a:rPr kumimoji="1" lang="ja-JP" altLang="en-US" sz="2400" dirty="0" smtClean="0">
                <a:solidFill>
                  <a:srgbClr val="FF0000"/>
                </a:solidFill>
                <a:latin typeface="メイリオ" pitchFamily="50" charset="-128"/>
                <a:ea typeface="メイリオ" pitchFamily="50" charset="-128"/>
              </a:rPr>
              <a:t>Ｂさん</a:t>
            </a:r>
            <a:r>
              <a:rPr kumimoji="1" lang="ja-JP" altLang="en-US" sz="2400" dirty="0" smtClean="0">
                <a:solidFill>
                  <a:schemeClr val="accent5">
                    <a:lumMod val="25000"/>
                  </a:schemeClr>
                </a:solidFill>
                <a:latin typeface="メイリオ" pitchFamily="50" charset="-128"/>
                <a:ea typeface="メイリオ" pitchFamily="50" charset="-128"/>
              </a:rPr>
              <a:t>に</a:t>
            </a:r>
            <a:r>
              <a:rPr kumimoji="1" lang="ja-JP" altLang="en-US" sz="2400" dirty="0" smtClean="0">
                <a:solidFill>
                  <a:srgbClr val="FF0000"/>
                </a:solidFill>
                <a:latin typeface="メイリオ" pitchFamily="50" charset="-128"/>
                <a:ea typeface="メイリオ" pitchFamily="50" charset="-128"/>
              </a:rPr>
              <a:t>雨どいの修理</a:t>
            </a:r>
            <a:r>
              <a:rPr kumimoji="1" lang="ja-JP" altLang="en-US" sz="2400" dirty="0" smtClean="0">
                <a:solidFill>
                  <a:schemeClr val="accent5">
                    <a:lumMod val="25000"/>
                  </a:schemeClr>
                </a:solidFill>
                <a:latin typeface="メイリオ" pitchFamily="50" charset="-128"/>
                <a:ea typeface="メイリオ" pitchFamily="50" charset="-128"/>
              </a:rPr>
              <a:t>を依頼。あっという間にきれいに仕上がった。ポイント通貨の</a:t>
            </a:r>
            <a:endParaRPr kumimoji="1" lang="en-US" altLang="ja-JP" sz="2400" dirty="0" smtClean="0">
              <a:solidFill>
                <a:schemeClr val="accent5">
                  <a:lumMod val="25000"/>
                </a:schemeClr>
              </a:solidFill>
              <a:latin typeface="メイリオ" pitchFamily="50" charset="-128"/>
              <a:ea typeface="メイリオ" pitchFamily="50" charset="-128"/>
            </a:endParaRPr>
          </a:p>
          <a:p>
            <a:pPr>
              <a:lnSpc>
                <a:spcPts val="3600"/>
              </a:lnSpc>
            </a:pPr>
            <a:r>
              <a:rPr kumimoji="1" lang="ja-JP" altLang="en-US" sz="2400" dirty="0" smtClean="0">
                <a:solidFill>
                  <a:schemeClr val="accent5">
                    <a:lumMod val="25000"/>
                  </a:schemeClr>
                </a:solidFill>
                <a:latin typeface="メイリオ" pitchFamily="50" charset="-128"/>
                <a:ea typeface="メイリオ" pitchFamily="50" charset="-128"/>
              </a:rPr>
              <a:t>おかげで、</a:t>
            </a:r>
            <a:r>
              <a:rPr kumimoji="1" lang="ja-JP" altLang="en-US" sz="2400" dirty="0" smtClean="0">
                <a:solidFill>
                  <a:srgbClr val="FF0000"/>
                </a:solidFill>
                <a:latin typeface="メイリオ" pitchFamily="50" charset="-128"/>
                <a:ea typeface="メイリオ" pitchFamily="50" charset="-128"/>
              </a:rPr>
              <a:t>社会との関わり</a:t>
            </a:r>
            <a:r>
              <a:rPr kumimoji="1" lang="ja-JP" altLang="en-US" sz="2400" dirty="0" smtClean="0">
                <a:solidFill>
                  <a:schemeClr val="accent5">
                    <a:lumMod val="25000"/>
                  </a:schemeClr>
                </a:solidFill>
                <a:latin typeface="メイリオ" pitchFamily="50" charset="-128"/>
                <a:ea typeface="メイリオ" pitchFamily="50" charset="-128"/>
              </a:rPr>
              <a:t>も生まれ、</a:t>
            </a:r>
            <a:r>
              <a:rPr kumimoji="1" lang="ja-JP" altLang="en-US" sz="2400" dirty="0" smtClean="0">
                <a:solidFill>
                  <a:srgbClr val="FF0000"/>
                </a:solidFill>
                <a:latin typeface="メイリオ" pitchFamily="50" charset="-128"/>
                <a:ea typeface="メイリオ" pitchFamily="50" charset="-128"/>
              </a:rPr>
              <a:t>生きがい</a:t>
            </a:r>
            <a:r>
              <a:rPr kumimoji="1" lang="ja-JP" altLang="en-US" sz="2400" dirty="0" smtClean="0">
                <a:solidFill>
                  <a:schemeClr val="accent5">
                    <a:lumMod val="25000"/>
                  </a:schemeClr>
                </a:solidFill>
                <a:latin typeface="メイリオ" pitchFamily="50" charset="-128"/>
                <a:ea typeface="メイリオ" pitchFamily="50" charset="-128"/>
              </a:rPr>
              <a:t>につながった。</a:t>
            </a:r>
            <a:endParaRPr kumimoji="1" lang="en-US" altLang="ja-JP" sz="2400" dirty="0" smtClean="0">
              <a:solidFill>
                <a:schemeClr val="accent5">
                  <a:lumMod val="25000"/>
                </a:schemeClr>
              </a:solidFill>
              <a:latin typeface="メイリオ" pitchFamily="50" charset="-128"/>
              <a:ea typeface="メイリオ" pitchFamily="50" charset="-128"/>
            </a:endParaRPr>
          </a:p>
          <a:p>
            <a:pPr>
              <a:lnSpc>
                <a:spcPts val="3600"/>
              </a:lnSpc>
            </a:pPr>
            <a:endParaRPr kumimoji="1" lang="en-US" altLang="ja-JP" sz="2400" dirty="0" smtClean="0">
              <a:solidFill>
                <a:schemeClr val="accent5">
                  <a:lumMod val="25000"/>
                </a:schemeClr>
              </a:solidFill>
              <a:latin typeface="メイリオ" pitchFamily="50" charset="-128"/>
              <a:ea typeface="メイリオ" pitchFamily="50" charset="-128"/>
            </a:endParaRPr>
          </a:p>
          <a:p>
            <a:pPr>
              <a:lnSpc>
                <a:spcPts val="3600"/>
              </a:lnSpc>
            </a:pPr>
            <a:r>
              <a:rPr kumimoji="1" lang="ja-JP" altLang="en-US" sz="2400" dirty="0" smtClean="0">
                <a:solidFill>
                  <a:schemeClr val="accent5">
                    <a:lumMod val="25000"/>
                  </a:schemeClr>
                </a:solidFill>
                <a:latin typeface="メイリオ" pitchFamily="50" charset="-128"/>
                <a:ea typeface="メイリオ" pitchFamily="50" charset="-128"/>
              </a:rPr>
              <a:t>後日、</a:t>
            </a:r>
            <a:r>
              <a:rPr kumimoji="1" lang="ja-JP" altLang="en-US" sz="2400" dirty="0" smtClean="0">
                <a:solidFill>
                  <a:srgbClr val="FF0000"/>
                </a:solidFill>
                <a:latin typeface="メイリオ" pitchFamily="50" charset="-128"/>
                <a:ea typeface="メイリオ" pitchFamily="50" charset="-128"/>
              </a:rPr>
              <a:t>Ｂさん</a:t>
            </a:r>
            <a:r>
              <a:rPr kumimoji="1" lang="ja-JP" altLang="en-US" sz="2400" dirty="0" smtClean="0">
                <a:solidFill>
                  <a:schemeClr val="accent5">
                    <a:lumMod val="25000"/>
                  </a:schemeClr>
                </a:solidFill>
                <a:latin typeface="メイリオ" pitchFamily="50" charset="-128"/>
                <a:ea typeface="メイリオ" pitchFamily="50" charset="-128"/>
              </a:rPr>
              <a:t>が</a:t>
            </a:r>
            <a:r>
              <a:rPr kumimoji="1" lang="ja-JP" altLang="en-US" sz="2400" dirty="0" smtClean="0">
                <a:solidFill>
                  <a:srgbClr val="FF0000"/>
                </a:solidFill>
                <a:latin typeface="メイリオ" pitchFamily="50" charset="-128"/>
                <a:ea typeface="メイリオ" pitchFamily="50" charset="-128"/>
              </a:rPr>
              <a:t>Ａ子さん</a:t>
            </a:r>
            <a:r>
              <a:rPr kumimoji="1" lang="ja-JP" altLang="en-US" sz="2400" dirty="0" smtClean="0">
                <a:solidFill>
                  <a:schemeClr val="accent5">
                    <a:lumMod val="25000"/>
                  </a:schemeClr>
                </a:solidFill>
                <a:latin typeface="メイリオ" pitchFamily="50" charset="-128"/>
                <a:ea typeface="メイリオ" pitchFamily="50" charset="-128"/>
              </a:rPr>
              <a:t>にポイント通貨で、</a:t>
            </a:r>
            <a:endParaRPr kumimoji="1" lang="en-US" altLang="ja-JP" sz="2400" dirty="0" smtClean="0">
              <a:solidFill>
                <a:schemeClr val="accent5">
                  <a:lumMod val="25000"/>
                </a:schemeClr>
              </a:solidFill>
              <a:latin typeface="メイリオ" pitchFamily="50" charset="-128"/>
              <a:ea typeface="メイリオ" pitchFamily="50" charset="-128"/>
            </a:endParaRPr>
          </a:p>
          <a:p>
            <a:pPr>
              <a:lnSpc>
                <a:spcPts val="3600"/>
              </a:lnSpc>
            </a:pPr>
            <a:r>
              <a:rPr kumimoji="1" lang="ja-JP" altLang="en-US" sz="2400" dirty="0" smtClean="0">
                <a:solidFill>
                  <a:schemeClr val="accent5">
                    <a:lumMod val="25000"/>
                  </a:schemeClr>
                </a:solidFill>
                <a:latin typeface="メイリオ" pitchFamily="50" charset="-128"/>
                <a:ea typeface="メイリオ" pitchFamily="50" charset="-128"/>
              </a:rPr>
              <a:t>パソコンでの作業を依頼。</a:t>
            </a:r>
          </a:p>
          <a:p>
            <a:pPr>
              <a:lnSpc>
                <a:spcPts val="3600"/>
              </a:lnSpc>
            </a:pPr>
            <a:r>
              <a:rPr kumimoji="1" lang="ja-JP" altLang="en-US" sz="2400" dirty="0" smtClean="0">
                <a:solidFill>
                  <a:schemeClr val="accent5">
                    <a:lumMod val="25000"/>
                  </a:schemeClr>
                </a:solidFill>
                <a:latin typeface="メイリオ" pitchFamily="50" charset="-128"/>
                <a:ea typeface="メイリオ" pitchFamily="50" charset="-128"/>
              </a:rPr>
              <a:t>１時間ほどで、分かりやすい</a:t>
            </a:r>
            <a:endParaRPr kumimoji="1" lang="en-US" altLang="ja-JP" sz="2400" dirty="0" smtClean="0">
              <a:solidFill>
                <a:schemeClr val="accent5">
                  <a:lumMod val="25000"/>
                </a:schemeClr>
              </a:solidFill>
              <a:latin typeface="メイリオ" pitchFamily="50" charset="-128"/>
              <a:ea typeface="メイリオ" pitchFamily="50" charset="-128"/>
            </a:endParaRPr>
          </a:p>
          <a:p>
            <a:pPr>
              <a:lnSpc>
                <a:spcPts val="3600"/>
              </a:lnSpc>
            </a:pPr>
            <a:r>
              <a:rPr kumimoji="1" lang="ja-JP" altLang="en-US" sz="2400" dirty="0" smtClean="0">
                <a:solidFill>
                  <a:srgbClr val="FF0000"/>
                </a:solidFill>
                <a:latin typeface="メイリオ" pitchFamily="50" charset="-128"/>
                <a:ea typeface="メイリオ" pitchFamily="50" charset="-128"/>
              </a:rPr>
              <a:t>回覧板</a:t>
            </a:r>
            <a:r>
              <a:rPr kumimoji="1" lang="ja-JP" altLang="en-US" sz="2400" dirty="0" smtClean="0">
                <a:solidFill>
                  <a:schemeClr val="accent5">
                    <a:lumMod val="25000"/>
                  </a:schemeClr>
                </a:solidFill>
                <a:latin typeface="メイリオ" pitchFamily="50" charset="-128"/>
                <a:ea typeface="メイリオ" pitchFamily="50" charset="-128"/>
              </a:rPr>
              <a:t>ができた。</a:t>
            </a:r>
            <a:endParaRPr kumimoji="1" lang="en-US" altLang="ja-JP" sz="2400" dirty="0" smtClean="0">
              <a:solidFill>
                <a:schemeClr val="accent5">
                  <a:lumMod val="25000"/>
                </a:schemeClr>
              </a:solidFill>
              <a:latin typeface="メイリオ" pitchFamily="50" charset="-128"/>
              <a:ea typeface="メイリオ" pitchFamily="50" charset="-128"/>
            </a:endParaRPr>
          </a:p>
        </p:txBody>
      </p:sp>
      <p:pic>
        <p:nvPicPr>
          <p:cNvPr id="7" name="図 6" descr="pcuser2.jpg"/>
          <p:cNvPicPr>
            <a:picLocks noChangeAspect="1"/>
          </p:cNvPicPr>
          <p:nvPr/>
        </p:nvPicPr>
        <p:blipFill>
          <a:blip r:embed="rId3" cstate="print"/>
          <a:stretch>
            <a:fillRect/>
          </a:stretch>
        </p:blipFill>
        <p:spPr>
          <a:xfrm>
            <a:off x="5638772" y="3485191"/>
            <a:ext cx="3505228" cy="3372809"/>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500"/>
                                  </p:stCondLst>
                                  <p:childTnLst>
                                    <p:set>
                                      <p:cBhvr>
                                        <p:cTn id="6" dur="1" fill="hold">
                                          <p:stCondLst>
                                            <p:cond delay="0"/>
                                          </p:stCondLst>
                                        </p:cTn>
                                        <p:tgtEl>
                                          <p:spTgt spid="4"/>
                                        </p:tgtEl>
                                        <p:attrNameLst>
                                          <p:attrName>style.visibility</p:attrName>
                                        </p:attrNameLst>
                                      </p:cBhvr>
                                      <p:to>
                                        <p:strVal val="visible"/>
                                      </p:to>
                                    </p:set>
                                    <p:animEffect transition="in" filter="slide(fromBottom)">
                                      <p:cBhvr>
                                        <p:cTn id="7" dur="500"/>
                                        <p:tgtEl>
                                          <p:spTgt spid="4"/>
                                        </p:tgtEl>
                                      </p:cBhvr>
                                    </p:animEffect>
                                  </p:childTnLst>
                                </p:cTn>
                              </p:par>
                              <p:par>
                                <p:cTn id="8" presetID="10" presetClass="entr" presetSubtype="0" fill="hold" grpId="0" nodeType="withEffect">
                                  <p:stCondLst>
                                    <p:cond delay="50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1000"/>
                                        <p:tgtEl>
                                          <p:spTgt spid="5"/>
                                        </p:tgtEl>
                                      </p:cBhvr>
                                    </p:animEffect>
                                  </p:childTnLst>
                                </p:cTn>
                              </p:par>
                            </p:childTnLst>
                          </p:cTn>
                        </p:par>
                        <p:par>
                          <p:cTn id="11" fill="hold">
                            <p:stCondLst>
                              <p:cond delay="1500"/>
                            </p:stCondLst>
                            <p:childTnLst>
                              <p:par>
                                <p:cTn id="12" presetID="10" presetClass="entr" presetSubtype="0" fill="hold" nodeType="after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0" name="図 9" descr="互助経済プレゼン動画 (VideoStudioPro 640x480).mp4_000573257.jpg"/>
          <p:cNvPicPr>
            <a:picLocks noChangeAspect="1"/>
          </p:cNvPicPr>
          <p:nvPr/>
        </p:nvPicPr>
        <p:blipFill>
          <a:blip r:embed="rId3" cstate="print"/>
          <a:stretch>
            <a:fillRect/>
          </a:stretch>
        </p:blipFill>
        <p:spPr>
          <a:xfrm>
            <a:off x="0" y="0"/>
            <a:ext cx="9143888" cy="6858000"/>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a:spLocks noGrp="1" noChangeArrowheads="1"/>
          </p:cNvSpPr>
          <p:nvPr>
            <p:ph type="body" idx="1"/>
          </p:nvPr>
        </p:nvSpPr>
        <p:spPr>
          <a:xfrm>
            <a:off x="838298" y="1066862"/>
            <a:ext cx="7772196" cy="3124118"/>
          </a:xfrm>
        </p:spPr>
        <p:txBody>
          <a:bodyPr/>
          <a:lstStyle/>
          <a:p>
            <a:pPr>
              <a:buNone/>
            </a:pPr>
            <a:r>
              <a:rPr lang="ja-JP" altLang="en-US" dirty="0" smtClean="0">
                <a:latin typeface="メイリオ" pitchFamily="50" charset="-128"/>
                <a:ea typeface="メイリオ" pitchFamily="50" charset="-128"/>
              </a:rPr>
              <a:t>当時としては、</a:t>
            </a:r>
            <a:r>
              <a:rPr lang="ja-JP" altLang="en-US" dirty="0" smtClean="0">
                <a:solidFill>
                  <a:srgbClr val="FF0000"/>
                </a:solidFill>
                <a:latin typeface="メイリオ" pitchFamily="50" charset="-128"/>
                <a:ea typeface="メイリオ" pitchFamily="50" charset="-128"/>
              </a:rPr>
              <a:t>独創的なアイディア</a:t>
            </a:r>
            <a:r>
              <a:rPr lang="ja-JP" altLang="en-US" dirty="0" smtClean="0">
                <a:latin typeface="メイリオ" pitchFamily="50" charset="-128"/>
                <a:ea typeface="メイリオ" pitchFamily="50" charset="-128"/>
              </a:rPr>
              <a:t>で、</a:t>
            </a:r>
            <a:endParaRPr lang="en-US" altLang="ja-JP" dirty="0" smtClean="0">
              <a:latin typeface="メイリオ" pitchFamily="50" charset="-128"/>
              <a:ea typeface="メイリオ" pitchFamily="50" charset="-128"/>
            </a:endParaRPr>
          </a:p>
          <a:p>
            <a:pPr>
              <a:buNone/>
            </a:pPr>
            <a:r>
              <a:rPr lang="ja-JP" altLang="en-US" dirty="0" smtClean="0">
                <a:latin typeface="メイリオ" pitchFamily="50" charset="-128"/>
                <a:ea typeface="メイリオ" pitchFamily="50" charset="-128"/>
              </a:rPr>
              <a:t>目覚ましい成果をあげた。（反対も多かった。）</a:t>
            </a:r>
            <a:endParaRPr lang="en-US" altLang="ja-JP" dirty="0" smtClean="0">
              <a:latin typeface="メイリオ" pitchFamily="50" charset="-128"/>
              <a:ea typeface="メイリオ" pitchFamily="50" charset="-128"/>
            </a:endParaRPr>
          </a:p>
          <a:p>
            <a:pPr>
              <a:buNone/>
            </a:pPr>
            <a:endParaRPr lang="en-US" altLang="ja-JP" dirty="0" smtClean="0">
              <a:latin typeface="メイリオ" pitchFamily="50" charset="-128"/>
              <a:ea typeface="メイリオ" pitchFamily="50" charset="-128"/>
            </a:endParaRPr>
          </a:p>
          <a:p>
            <a:pPr>
              <a:buNone/>
            </a:pPr>
            <a:r>
              <a:rPr lang="ja-JP" altLang="en-US" dirty="0" smtClean="0">
                <a:latin typeface="メイリオ" pitchFamily="50" charset="-128"/>
                <a:ea typeface="メイリオ" pitchFamily="50" charset="-128"/>
              </a:rPr>
              <a:t>（例）多額の発行により信用の失墜した藩札を回収、換金し、川原で焼き捨てた</a:t>
            </a:r>
            <a:r>
              <a:rPr lang="ja-JP" altLang="en-US" dirty="0" smtClean="0">
                <a:solidFill>
                  <a:srgbClr val="FF0000"/>
                </a:solidFill>
                <a:latin typeface="メイリオ" pitchFamily="50" charset="-128"/>
                <a:ea typeface="メイリオ" pitchFamily="50" charset="-128"/>
              </a:rPr>
              <a:t>藩札刷新</a:t>
            </a:r>
            <a:r>
              <a:rPr lang="ja-JP" altLang="en-US" dirty="0" smtClean="0">
                <a:latin typeface="メイリオ" pitchFamily="50" charset="-128"/>
                <a:ea typeface="メイリオ" pitchFamily="50" charset="-128"/>
              </a:rPr>
              <a:t>など。</a:t>
            </a:r>
          </a:p>
          <a:p>
            <a:pPr>
              <a:buNone/>
            </a:pPr>
            <a:endParaRPr lang="ja-JP" altLang="ja-JP" dirty="0">
              <a:latin typeface="メイリオ" pitchFamily="50" charset="-128"/>
              <a:ea typeface="メイリオ" pitchFamily="50" charset="-128"/>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animEffect transition="in" filter="fade">
                                      <p:cBhvr>
                                        <p:cTn id="7" dur="500"/>
                                        <p:tgtEl>
                                          <p:spTgt spid="7171">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171">
                                            <p:txEl>
                                              <p:pRg st="1" end="1"/>
                                            </p:txEl>
                                          </p:spTgt>
                                        </p:tgtEl>
                                        <p:attrNameLst>
                                          <p:attrName>style.visibility</p:attrName>
                                        </p:attrNameLst>
                                      </p:cBhvr>
                                      <p:to>
                                        <p:strVal val="visible"/>
                                      </p:to>
                                    </p:set>
                                    <p:animEffect transition="in" filter="fade">
                                      <p:cBhvr>
                                        <p:cTn id="10" dur="500"/>
                                        <p:tgtEl>
                                          <p:spTgt spid="7171">
                                            <p:txEl>
                                              <p:pRg st="1" end="1"/>
                                            </p:txEl>
                                          </p:spTgt>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7171">
                                            <p:txEl>
                                              <p:pRg st="3" end="3"/>
                                            </p:txEl>
                                          </p:spTgt>
                                        </p:tgtEl>
                                        <p:attrNameLst>
                                          <p:attrName>style.visibility</p:attrName>
                                        </p:attrNameLst>
                                      </p:cBhvr>
                                      <p:to>
                                        <p:strVal val="visible"/>
                                      </p:to>
                                    </p:set>
                                    <p:animEffect transition="in" filter="fade">
                                      <p:cBhvr>
                                        <p:cTn id="14" dur="500"/>
                                        <p:tgtEl>
                                          <p:spTgt spid="717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uiExpand="1" build="p"/>
    </p:bld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9" name="図 8" descr="互助経済プレゼン動画 (VideoStudioPro 640x480).mp4_000448028.jpg"/>
          <p:cNvPicPr>
            <a:picLocks noChangeAspect="1"/>
          </p:cNvPicPr>
          <p:nvPr/>
        </p:nvPicPr>
        <p:blipFill>
          <a:blip r:embed="rId3" cstate="print"/>
          <a:stretch>
            <a:fillRect/>
          </a:stretch>
        </p:blipFill>
        <p:spPr>
          <a:xfrm>
            <a:off x="-26853" y="0"/>
            <a:ext cx="9170733" cy="6857910"/>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タイトル 1"/>
          <p:cNvSpPr>
            <a:spLocks noGrp="1"/>
          </p:cNvSpPr>
          <p:nvPr>
            <p:ph type="title"/>
          </p:nvPr>
        </p:nvSpPr>
        <p:spPr>
          <a:xfrm>
            <a:off x="838298" y="228600"/>
            <a:ext cx="7315008" cy="735013"/>
          </a:xfrm>
        </p:spPr>
        <p:txBody>
          <a:bodyPr/>
          <a:lstStyle/>
          <a:p>
            <a:r>
              <a:rPr kumimoji="1" lang="ja-JP" altLang="en-US" sz="3200" dirty="0" smtClean="0">
                <a:solidFill>
                  <a:srgbClr val="7030A0"/>
                </a:solidFill>
                <a:latin typeface="メイリオ" pitchFamily="50" charset="-128"/>
                <a:ea typeface="メイリオ" pitchFamily="50" charset="-128"/>
                <a:cs typeface="メイリオ" pitchFamily="50" charset="-128"/>
              </a:rPr>
              <a:t>個人に１つの電子マネー口座を与える</a:t>
            </a:r>
            <a:endParaRPr kumimoji="1" lang="ja-JP" altLang="en-US" sz="3200" dirty="0">
              <a:solidFill>
                <a:srgbClr val="7030A0"/>
              </a:solidFill>
              <a:latin typeface="メイリオ" pitchFamily="50" charset="-128"/>
              <a:ea typeface="メイリオ" pitchFamily="50" charset="-128"/>
              <a:cs typeface="メイリオ" pitchFamily="50" charset="-128"/>
            </a:endParaRPr>
          </a:p>
        </p:txBody>
      </p:sp>
      <p:sp>
        <p:nvSpPr>
          <p:cNvPr id="7" name="テキスト ボックス 6"/>
          <p:cNvSpPr txBox="1"/>
          <p:nvPr/>
        </p:nvSpPr>
        <p:spPr>
          <a:xfrm>
            <a:off x="228714" y="268135"/>
            <a:ext cx="685782" cy="646331"/>
          </a:xfrm>
          <a:prstGeom prst="rect">
            <a:avLst/>
          </a:prstGeom>
          <a:noFill/>
        </p:spPr>
        <p:txBody>
          <a:bodyPr wrap="square" rtlCol="0">
            <a:spAutoFit/>
          </a:bodyPr>
          <a:lstStyle/>
          <a:p>
            <a:r>
              <a:rPr kumimoji="1" lang="ja-JP" altLang="en-US" sz="3600" dirty="0" smtClean="0">
                <a:solidFill>
                  <a:srgbClr val="FF0000"/>
                </a:solidFill>
                <a:latin typeface="メイリオ" pitchFamily="50" charset="-128"/>
                <a:ea typeface="メイリオ" pitchFamily="50" charset="-128"/>
                <a:cs typeface="メイリオ" pitchFamily="50" charset="-128"/>
              </a:rPr>
              <a:t>①</a:t>
            </a:r>
            <a:endParaRPr kumimoji="1" lang="ja-JP" altLang="en-US" sz="3600" dirty="0">
              <a:solidFill>
                <a:srgbClr val="FF0000"/>
              </a:solidFill>
              <a:latin typeface="メイリオ" pitchFamily="50" charset="-128"/>
              <a:ea typeface="メイリオ" pitchFamily="50" charset="-128"/>
              <a:cs typeface="メイリオ" pitchFamily="50" charset="-128"/>
            </a:endParaRPr>
          </a:p>
        </p:txBody>
      </p:sp>
      <p:pic>
        <p:nvPicPr>
          <p:cNvPr id="9" name="図 8" descr="ozaki_04(720x488).png"/>
          <p:cNvPicPr>
            <a:picLocks noChangeAspect="1"/>
          </p:cNvPicPr>
          <p:nvPr/>
        </p:nvPicPr>
        <p:blipFill>
          <a:blip r:embed="rId2" cstate="print"/>
          <a:stretch>
            <a:fillRect/>
          </a:stretch>
        </p:blipFill>
        <p:spPr>
          <a:xfrm>
            <a:off x="1756290" y="1850855"/>
            <a:ext cx="7387590" cy="5007145"/>
          </a:xfrm>
          <a:prstGeom prst="rect">
            <a:avLst/>
          </a:prstGeom>
        </p:spPr>
      </p:pic>
      <p:sp>
        <p:nvSpPr>
          <p:cNvPr id="10" name="テキスト ボックス 9"/>
          <p:cNvSpPr txBox="1"/>
          <p:nvPr/>
        </p:nvSpPr>
        <p:spPr>
          <a:xfrm>
            <a:off x="838298" y="990664"/>
            <a:ext cx="7315008" cy="830997"/>
          </a:xfrm>
          <a:prstGeom prst="rect">
            <a:avLst/>
          </a:prstGeom>
          <a:noFill/>
        </p:spPr>
        <p:txBody>
          <a:bodyPr wrap="square" rtlCol="0">
            <a:spAutoFit/>
          </a:bodyPr>
          <a:lstStyle/>
          <a:p>
            <a:r>
              <a:rPr kumimoji="1" lang="ja-JP" altLang="en-US" sz="2400" dirty="0" smtClean="0">
                <a:solidFill>
                  <a:srgbClr val="FF0000"/>
                </a:solidFill>
                <a:latin typeface="メイリオ" pitchFamily="50" charset="-128"/>
                <a:ea typeface="メイリオ" pitchFamily="50" charset="-128"/>
                <a:cs typeface="メイリオ" pitchFamily="50" charset="-128"/>
              </a:rPr>
              <a:t>新しいコミュニティでは、日本円から独立した</a:t>
            </a:r>
            <a:endParaRPr kumimoji="1" lang="en-US" altLang="ja-JP" sz="2400" dirty="0" smtClean="0">
              <a:solidFill>
                <a:srgbClr val="FF0000"/>
              </a:solidFill>
              <a:latin typeface="メイリオ" pitchFamily="50" charset="-128"/>
              <a:ea typeface="メイリオ" pitchFamily="50" charset="-128"/>
              <a:cs typeface="メイリオ" pitchFamily="50" charset="-128"/>
            </a:endParaRPr>
          </a:p>
          <a:p>
            <a:r>
              <a:rPr kumimoji="1" lang="ja-JP" altLang="en-US" sz="2400" dirty="0" smtClean="0">
                <a:solidFill>
                  <a:srgbClr val="FF0000"/>
                </a:solidFill>
                <a:latin typeface="メイリオ" pitchFamily="50" charset="-128"/>
                <a:ea typeface="メイリオ" pitchFamily="50" charset="-128"/>
                <a:cs typeface="メイリオ" pitchFamily="50" charset="-128"/>
              </a:rPr>
              <a:t>ポイント通貨が使われる。</a:t>
            </a:r>
            <a:endParaRPr kumimoji="1" lang="en-US" altLang="ja-JP" sz="2400" dirty="0" smtClean="0">
              <a:solidFill>
                <a:srgbClr val="FF0000"/>
              </a:solidFill>
              <a:latin typeface="メイリオ" pitchFamily="50" charset="-128"/>
              <a:ea typeface="メイリオ" pitchFamily="50" charset="-128"/>
              <a:cs typeface="メイリオ" pitchFamily="50" charset="-128"/>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slide(fromBottom)">
                                      <p:cBhvr>
                                        <p:cTn id="7" dur="500"/>
                                        <p:tgtEl>
                                          <p:spTgt spid="7"/>
                                        </p:tgtEl>
                                      </p:cBhvr>
                                    </p:animEffect>
                                  </p:childTnLst>
                                </p:cTn>
                              </p:par>
                              <p:par>
                                <p:cTn id="8" presetID="12" presetClass="entr" presetSubtype="4"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slide(fromBottom)">
                                      <p:cBhvr>
                                        <p:cTn id="10" dur="500"/>
                                        <p:tgtEl>
                                          <p:spTgt spid="4"/>
                                        </p:tgtEl>
                                      </p:cBhvr>
                                    </p:animEffect>
                                  </p:childTnLst>
                                </p:cTn>
                              </p:par>
                            </p:childTnLst>
                          </p:cTn>
                        </p:par>
                        <p:par>
                          <p:cTn id="11" fill="hold">
                            <p:stCondLst>
                              <p:cond delay="500"/>
                            </p:stCondLst>
                            <p:childTnLst>
                              <p:par>
                                <p:cTn id="12" presetID="2" presetClass="entr" presetSubtype="4"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additive="base">
                                        <p:cTn id="14" dur="500" fill="hold"/>
                                        <p:tgtEl>
                                          <p:spTgt spid="10"/>
                                        </p:tgtEl>
                                        <p:attrNameLst>
                                          <p:attrName>ppt_x</p:attrName>
                                        </p:attrNameLst>
                                      </p:cBhvr>
                                      <p:tavLst>
                                        <p:tav tm="0">
                                          <p:val>
                                            <p:strVal val="#ppt_x"/>
                                          </p:val>
                                        </p:tav>
                                        <p:tav tm="100000">
                                          <p:val>
                                            <p:strVal val="#ppt_x"/>
                                          </p:val>
                                        </p:tav>
                                      </p:tavLst>
                                    </p:anim>
                                    <p:anim calcmode="lin" valueType="num">
                                      <p:cBhvr additive="base">
                                        <p:cTn id="15" dur="500" fill="hold"/>
                                        <p:tgtEl>
                                          <p:spTgt spid="10"/>
                                        </p:tgtEl>
                                        <p:attrNameLst>
                                          <p:attrName>ppt_y</p:attrName>
                                        </p:attrNameLst>
                                      </p:cBhvr>
                                      <p:tavLst>
                                        <p:tav tm="0">
                                          <p:val>
                                            <p:strVal val="1+#ppt_h/2"/>
                                          </p:val>
                                        </p:tav>
                                        <p:tav tm="100000">
                                          <p:val>
                                            <p:strVal val="#ppt_y"/>
                                          </p:val>
                                        </p:tav>
                                      </p:tavLst>
                                    </p:anim>
                                  </p:childTnLst>
                                </p:cTn>
                              </p:par>
                            </p:childTnLst>
                          </p:cTn>
                        </p:par>
                        <p:par>
                          <p:cTn id="16" fill="hold">
                            <p:stCondLst>
                              <p:cond delay="1000"/>
                            </p:stCondLst>
                            <p:childTnLst>
                              <p:par>
                                <p:cTn id="17" presetID="10" presetClass="entr" presetSubtype="0" fill="hold"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10"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タイトル 1"/>
          <p:cNvSpPr>
            <a:spLocks noGrp="1"/>
          </p:cNvSpPr>
          <p:nvPr>
            <p:ph type="title"/>
          </p:nvPr>
        </p:nvSpPr>
        <p:spPr>
          <a:xfrm>
            <a:off x="762100" y="152486"/>
            <a:ext cx="7086522" cy="735013"/>
          </a:xfrm>
        </p:spPr>
        <p:txBody>
          <a:bodyPr/>
          <a:lstStyle/>
          <a:p>
            <a:r>
              <a:rPr kumimoji="1" lang="ja-JP" altLang="en-US" sz="3200" dirty="0" smtClean="0">
                <a:solidFill>
                  <a:srgbClr val="7030A0"/>
                </a:solidFill>
                <a:latin typeface="メイリオ" pitchFamily="50" charset="-128"/>
                <a:ea typeface="メイリオ" pitchFamily="50" charset="-128"/>
                <a:cs typeface="メイリオ" pitchFamily="50" charset="-128"/>
              </a:rPr>
              <a:t>口座に上限額を設ける</a:t>
            </a:r>
            <a:endParaRPr kumimoji="1" lang="ja-JP" altLang="en-US" sz="3200" dirty="0">
              <a:solidFill>
                <a:srgbClr val="7030A0"/>
              </a:solidFill>
              <a:latin typeface="メイリオ" pitchFamily="50" charset="-128"/>
              <a:ea typeface="メイリオ" pitchFamily="50" charset="-128"/>
              <a:cs typeface="メイリオ" pitchFamily="50" charset="-128"/>
            </a:endParaRPr>
          </a:p>
        </p:txBody>
      </p:sp>
      <p:sp>
        <p:nvSpPr>
          <p:cNvPr id="3" name="テキスト ボックス 2"/>
          <p:cNvSpPr txBox="1"/>
          <p:nvPr/>
        </p:nvSpPr>
        <p:spPr>
          <a:xfrm>
            <a:off x="838298" y="914466"/>
            <a:ext cx="7010216" cy="830997"/>
          </a:xfrm>
          <a:prstGeom prst="rect">
            <a:avLst/>
          </a:prstGeom>
          <a:noFill/>
        </p:spPr>
        <p:txBody>
          <a:bodyPr wrap="square" rtlCol="0">
            <a:spAutoFit/>
          </a:bodyPr>
          <a:lstStyle/>
          <a:p>
            <a:r>
              <a:rPr kumimoji="1" lang="ja-JP" altLang="en-US" sz="2400" dirty="0" smtClean="0">
                <a:solidFill>
                  <a:srgbClr val="FF0000"/>
                </a:solidFill>
                <a:latin typeface="メイリオ" pitchFamily="50" charset="-128"/>
                <a:ea typeface="メイリオ" pitchFamily="50" charset="-128"/>
                <a:cs typeface="メイリオ" pitchFamily="50" charset="-128"/>
              </a:rPr>
              <a:t>口座に上限額を設け、それを超えた分は税として徴収される。</a:t>
            </a:r>
            <a:endParaRPr kumimoji="1" lang="en-US" altLang="ja-JP" sz="2400" dirty="0" smtClean="0">
              <a:solidFill>
                <a:srgbClr val="FF0000"/>
              </a:solidFill>
              <a:latin typeface="メイリオ" pitchFamily="50" charset="-128"/>
              <a:ea typeface="メイリオ" pitchFamily="50" charset="-128"/>
              <a:cs typeface="メイリオ" pitchFamily="50" charset="-128"/>
            </a:endParaRPr>
          </a:p>
        </p:txBody>
      </p:sp>
      <p:sp>
        <p:nvSpPr>
          <p:cNvPr id="8" name="テキスト ボックス 7"/>
          <p:cNvSpPr txBox="1"/>
          <p:nvPr/>
        </p:nvSpPr>
        <p:spPr>
          <a:xfrm>
            <a:off x="228714" y="228684"/>
            <a:ext cx="685782" cy="646331"/>
          </a:xfrm>
          <a:prstGeom prst="rect">
            <a:avLst/>
          </a:prstGeom>
          <a:noFill/>
        </p:spPr>
        <p:txBody>
          <a:bodyPr wrap="square" rtlCol="0">
            <a:spAutoFit/>
          </a:bodyPr>
          <a:lstStyle/>
          <a:p>
            <a:r>
              <a:rPr kumimoji="1" lang="ja-JP" altLang="en-US" sz="3600" dirty="0" smtClean="0">
                <a:solidFill>
                  <a:srgbClr val="FF0000"/>
                </a:solidFill>
                <a:latin typeface="メイリオ" pitchFamily="50" charset="-128"/>
                <a:ea typeface="メイリオ" pitchFamily="50" charset="-128"/>
                <a:cs typeface="メイリオ" pitchFamily="50" charset="-128"/>
              </a:rPr>
              <a:t>②</a:t>
            </a:r>
            <a:endParaRPr kumimoji="1" lang="ja-JP" altLang="en-US" sz="3600" dirty="0">
              <a:solidFill>
                <a:srgbClr val="FF0000"/>
              </a:solidFill>
              <a:latin typeface="メイリオ" pitchFamily="50" charset="-128"/>
              <a:ea typeface="メイリオ" pitchFamily="50" charset="-128"/>
              <a:cs typeface="メイリオ" pitchFamily="50" charset="-128"/>
            </a:endParaRPr>
          </a:p>
        </p:txBody>
      </p:sp>
      <p:pic>
        <p:nvPicPr>
          <p:cNvPr id="10" name="図 9" descr="[貞政イラスト]上限額を設ける(720x770).png"/>
          <p:cNvPicPr>
            <a:picLocks noChangeAspect="1"/>
          </p:cNvPicPr>
          <p:nvPr/>
        </p:nvPicPr>
        <p:blipFill>
          <a:blip r:embed="rId2" cstate="print"/>
          <a:stretch>
            <a:fillRect/>
          </a:stretch>
        </p:blipFill>
        <p:spPr>
          <a:xfrm>
            <a:off x="4038614" y="1410812"/>
            <a:ext cx="5105266" cy="5459798"/>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slide(fromBottom)">
                                      <p:cBhvr>
                                        <p:cTn id="7" dur="500"/>
                                        <p:tgtEl>
                                          <p:spTgt spid="8"/>
                                        </p:tgtEl>
                                      </p:cBhvr>
                                    </p:animEffect>
                                  </p:childTnLst>
                                </p:cTn>
                              </p:par>
                              <p:par>
                                <p:cTn id="8" presetID="12" presetClass="entr" presetSubtype="4"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slide(fromBottom)">
                                      <p:cBhvr>
                                        <p:cTn id="10" dur="500"/>
                                        <p:tgtEl>
                                          <p:spTgt spid="4"/>
                                        </p:tgtEl>
                                      </p:cBhvr>
                                    </p:animEffect>
                                  </p:childTnLst>
                                </p:cTn>
                              </p:par>
                            </p:childTnLst>
                          </p:cTn>
                        </p:par>
                        <p:par>
                          <p:cTn id="11" fill="hold">
                            <p:stCondLst>
                              <p:cond delay="500"/>
                            </p:stCondLst>
                            <p:childTnLst>
                              <p:par>
                                <p:cTn id="12" presetID="2" presetClass="entr" presetSubtype="4"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additive="base">
                                        <p:cTn id="14" dur="500" fill="hold"/>
                                        <p:tgtEl>
                                          <p:spTgt spid="3"/>
                                        </p:tgtEl>
                                        <p:attrNameLst>
                                          <p:attrName>ppt_x</p:attrName>
                                        </p:attrNameLst>
                                      </p:cBhvr>
                                      <p:tavLst>
                                        <p:tav tm="0">
                                          <p:val>
                                            <p:strVal val="#ppt_x"/>
                                          </p:val>
                                        </p:tav>
                                        <p:tav tm="100000">
                                          <p:val>
                                            <p:strVal val="#ppt_x"/>
                                          </p:val>
                                        </p:tav>
                                      </p:tavLst>
                                    </p:anim>
                                    <p:anim calcmode="lin" valueType="num">
                                      <p:cBhvr additive="base">
                                        <p:cTn id="15" dur="500" fill="hold"/>
                                        <p:tgtEl>
                                          <p:spTgt spid="3"/>
                                        </p:tgtEl>
                                        <p:attrNameLst>
                                          <p:attrName>ppt_y</p:attrName>
                                        </p:attrNameLst>
                                      </p:cBhvr>
                                      <p:tavLst>
                                        <p:tav tm="0">
                                          <p:val>
                                            <p:strVal val="1+#ppt_h/2"/>
                                          </p:val>
                                        </p:tav>
                                        <p:tav tm="100000">
                                          <p:val>
                                            <p:strVal val="#ppt_y"/>
                                          </p:val>
                                        </p:tav>
                                      </p:tavLst>
                                    </p:anim>
                                  </p:childTnLst>
                                </p:cTn>
                              </p:par>
                            </p:childTnLst>
                          </p:cTn>
                        </p:par>
                        <p:par>
                          <p:cTn id="16" fill="hold">
                            <p:stCondLst>
                              <p:cond delay="1000"/>
                            </p:stCondLst>
                            <p:childTnLst>
                              <p:par>
                                <p:cTn id="17" presetID="10" presetClass="entr" presetSubtype="0"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p:bldP spid="8"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タイトル 1"/>
          <p:cNvSpPr>
            <a:spLocks noGrp="1"/>
          </p:cNvSpPr>
          <p:nvPr>
            <p:ph type="title"/>
          </p:nvPr>
        </p:nvSpPr>
        <p:spPr>
          <a:xfrm>
            <a:off x="838298" y="228600"/>
            <a:ext cx="7543602" cy="735013"/>
          </a:xfrm>
        </p:spPr>
        <p:txBody>
          <a:bodyPr/>
          <a:lstStyle/>
          <a:p>
            <a:r>
              <a:rPr kumimoji="1" lang="ja-JP" altLang="en-US" sz="3200" dirty="0" smtClean="0">
                <a:solidFill>
                  <a:srgbClr val="7030A0"/>
                </a:solidFill>
                <a:latin typeface="メイリオ" pitchFamily="50" charset="-128"/>
                <a:ea typeface="メイリオ" pitchFamily="50" charset="-128"/>
                <a:cs typeface="メイリオ" pitchFamily="50" charset="-128"/>
              </a:rPr>
              <a:t>月をまたぐごとに残高が１％ずつ減る</a:t>
            </a:r>
            <a:endParaRPr kumimoji="1" lang="ja-JP" altLang="en-US" sz="3200" dirty="0">
              <a:solidFill>
                <a:srgbClr val="7030A0"/>
              </a:solidFill>
              <a:latin typeface="メイリオ" pitchFamily="50" charset="-128"/>
              <a:ea typeface="メイリオ" pitchFamily="50" charset="-128"/>
              <a:cs typeface="メイリオ" pitchFamily="50" charset="-128"/>
            </a:endParaRPr>
          </a:p>
        </p:txBody>
      </p:sp>
      <p:sp>
        <p:nvSpPr>
          <p:cNvPr id="3" name="テキスト ボックス 2"/>
          <p:cNvSpPr txBox="1"/>
          <p:nvPr/>
        </p:nvSpPr>
        <p:spPr>
          <a:xfrm>
            <a:off x="914496" y="914466"/>
            <a:ext cx="7695998" cy="1200329"/>
          </a:xfrm>
          <a:prstGeom prst="rect">
            <a:avLst/>
          </a:prstGeom>
          <a:noFill/>
        </p:spPr>
        <p:txBody>
          <a:bodyPr wrap="square" rtlCol="0">
            <a:spAutoFit/>
          </a:bodyPr>
          <a:lstStyle/>
          <a:p>
            <a:r>
              <a:rPr kumimoji="1" lang="ja-JP" altLang="en-US" sz="2400" dirty="0" smtClean="0">
                <a:solidFill>
                  <a:srgbClr val="FF0000"/>
                </a:solidFill>
                <a:latin typeface="メイリオ" pitchFamily="50" charset="-128"/>
                <a:ea typeface="メイリオ" pitchFamily="50" charset="-128"/>
                <a:cs typeface="メイリオ" pitchFamily="50" charset="-128"/>
              </a:rPr>
              <a:t>口座の残高が月に１％程度ずつ減る。</a:t>
            </a:r>
            <a:endParaRPr kumimoji="1" lang="en-US" altLang="ja-JP" sz="2400" dirty="0" smtClean="0">
              <a:solidFill>
                <a:srgbClr val="FF0000"/>
              </a:solidFill>
              <a:latin typeface="メイリオ" pitchFamily="50" charset="-128"/>
              <a:ea typeface="メイリオ" pitchFamily="50" charset="-128"/>
              <a:cs typeface="メイリオ" pitchFamily="50" charset="-128"/>
            </a:endParaRPr>
          </a:p>
          <a:p>
            <a:r>
              <a:rPr kumimoji="1" lang="ja-JP" altLang="en-US" sz="2400" dirty="0" smtClean="0">
                <a:solidFill>
                  <a:srgbClr val="FF0000"/>
                </a:solidFill>
                <a:latin typeface="メイリオ" pitchFamily="50" charset="-128"/>
                <a:ea typeface="メイリオ" pitchFamily="50" charset="-128"/>
                <a:cs typeface="メイリオ" pitchFamily="50" charset="-128"/>
              </a:rPr>
              <a:t>（</a:t>
            </a:r>
            <a:r>
              <a:rPr kumimoji="1" lang="en-US" altLang="ja-JP" sz="2400" dirty="0" smtClean="0">
                <a:solidFill>
                  <a:srgbClr val="FF0000"/>
                </a:solidFill>
                <a:latin typeface="メイリオ" pitchFamily="50" charset="-128"/>
                <a:ea typeface="メイリオ" pitchFamily="50" charset="-128"/>
                <a:cs typeface="メイリオ" pitchFamily="50" charset="-128"/>
              </a:rPr>
              <a:t>100</a:t>
            </a:r>
            <a:r>
              <a:rPr kumimoji="1" lang="ja-JP" altLang="en-US" sz="2400" dirty="0" smtClean="0">
                <a:solidFill>
                  <a:srgbClr val="FF0000"/>
                </a:solidFill>
                <a:latin typeface="メイリオ" pitchFamily="50" charset="-128"/>
                <a:ea typeface="メイリオ" pitchFamily="50" charset="-128"/>
                <a:cs typeface="メイリオ" pitchFamily="50" charset="-128"/>
              </a:rPr>
              <a:t>ポイントは翌月になれば</a:t>
            </a:r>
            <a:r>
              <a:rPr kumimoji="1" lang="en-US" altLang="ja-JP" sz="2400" dirty="0" smtClean="0">
                <a:solidFill>
                  <a:srgbClr val="FF0000"/>
                </a:solidFill>
                <a:latin typeface="メイリオ" pitchFamily="50" charset="-128"/>
                <a:ea typeface="メイリオ" pitchFamily="50" charset="-128"/>
                <a:cs typeface="メイリオ" pitchFamily="50" charset="-128"/>
              </a:rPr>
              <a:t>99</a:t>
            </a:r>
            <a:r>
              <a:rPr kumimoji="1" lang="ja-JP" altLang="en-US" sz="2400" dirty="0" smtClean="0">
                <a:solidFill>
                  <a:srgbClr val="FF0000"/>
                </a:solidFill>
                <a:latin typeface="メイリオ" pitchFamily="50" charset="-128"/>
                <a:ea typeface="メイリオ" pitchFamily="50" charset="-128"/>
                <a:cs typeface="メイリオ" pitchFamily="50" charset="-128"/>
              </a:rPr>
              <a:t>ポイントになる。）</a:t>
            </a:r>
            <a:endParaRPr kumimoji="1" lang="en-US" altLang="ja-JP" sz="2400" dirty="0" smtClean="0">
              <a:solidFill>
                <a:srgbClr val="FF0000"/>
              </a:solidFill>
              <a:latin typeface="メイリオ" pitchFamily="50" charset="-128"/>
              <a:ea typeface="メイリオ" pitchFamily="50" charset="-128"/>
              <a:cs typeface="メイリオ" pitchFamily="50" charset="-128"/>
            </a:endParaRPr>
          </a:p>
          <a:p>
            <a:r>
              <a:rPr kumimoji="1" lang="ja-JP" altLang="en-US" sz="2400" dirty="0" smtClean="0">
                <a:solidFill>
                  <a:srgbClr val="FF0000"/>
                </a:solidFill>
                <a:latin typeface="メイリオ" pitchFamily="50" charset="-128"/>
                <a:ea typeface="メイリオ" pitchFamily="50" charset="-128"/>
                <a:cs typeface="メイリオ" pitchFamily="50" charset="-128"/>
              </a:rPr>
              <a:t>その減価分は税として徴収される。</a:t>
            </a:r>
            <a:endParaRPr kumimoji="1" lang="en-US" altLang="ja-JP" sz="2400" dirty="0" smtClean="0">
              <a:solidFill>
                <a:srgbClr val="FF0000"/>
              </a:solidFill>
              <a:latin typeface="メイリオ" pitchFamily="50" charset="-128"/>
              <a:ea typeface="メイリオ" pitchFamily="50" charset="-128"/>
              <a:cs typeface="メイリオ" pitchFamily="50" charset="-128"/>
            </a:endParaRPr>
          </a:p>
        </p:txBody>
      </p:sp>
      <p:sp>
        <p:nvSpPr>
          <p:cNvPr id="8" name="テキスト ボックス 7"/>
          <p:cNvSpPr txBox="1"/>
          <p:nvPr/>
        </p:nvSpPr>
        <p:spPr>
          <a:xfrm>
            <a:off x="228714" y="268135"/>
            <a:ext cx="685782" cy="646331"/>
          </a:xfrm>
          <a:prstGeom prst="rect">
            <a:avLst/>
          </a:prstGeom>
          <a:noFill/>
        </p:spPr>
        <p:txBody>
          <a:bodyPr wrap="square" rtlCol="0">
            <a:spAutoFit/>
          </a:bodyPr>
          <a:lstStyle/>
          <a:p>
            <a:r>
              <a:rPr kumimoji="1" lang="ja-JP" altLang="en-US" sz="3600" dirty="0" smtClean="0">
                <a:solidFill>
                  <a:srgbClr val="FF0000"/>
                </a:solidFill>
                <a:latin typeface="メイリオ" pitchFamily="50" charset="-128"/>
                <a:ea typeface="メイリオ" pitchFamily="50" charset="-128"/>
                <a:cs typeface="メイリオ" pitchFamily="50" charset="-128"/>
              </a:rPr>
              <a:t>③</a:t>
            </a:r>
            <a:endParaRPr kumimoji="1" lang="ja-JP" altLang="en-US" sz="3600" dirty="0">
              <a:solidFill>
                <a:srgbClr val="FF0000"/>
              </a:solidFill>
              <a:latin typeface="メイリオ" pitchFamily="50" charset="-128"/>
              <a:ea typeface="メイリオ" pitchFamily="50" charset="-128"/>
              <a:cs typeface="メイリオ" pitchFamily="50" charset="-128"/>
            </a:endParaRPr>
          </a:p>
        </p:txBody>
      </p:sp>
      <p:pic>
        <p:nvPicPr>
          <p:cNvPr id="9" name="図 8" descr="[貞政イラスト]お金が減価する(720x568).png"/>
          <p:cNvPicPr>
            <a:picLocks noChangeAspect="1"/>
          </p:cNvPicPr>
          <p:nvPr/>
        </p:nvPicPr>
        <p:blipFill>
          <a:blip r:embed="rId2" cstate="print"/>
          <a:stretch>
            <a:fillRect/>
          </a:stretch>
        </p:blipFill>
        <p:spPr>
          <a:xfrm>
            <a:off x="3124237" y="2109170"/>
            <a:ext cx="6019643" cy="4748829"/>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slide(fromBottom)">
                                      <p:cBhvr>
                                        <p:cTn id="7" dur="500"/>
                                        <p:tgtEl>
                                          <p:spTgt spid="8"/>
                                        </p:tgtEl>
                                      </p:cBhvr>
                                    </p:animEffect>
                                  </p:childTnLst>
                                </p:cTn>
                              </p:par>
                              <p:par>
                                <p:cTn id="8" presetID="12" presetClass="entr" presetSubtype="4"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slide(fromBottom)">
                                      <p:cBhvr>
                                        <p:cTn id="10" dur="500"/>
                                        <p:tgtEl>
                                          <p:spTgt spid="4"/>
                                        </p:tgtEl>
                                      </p:cBhvr>
                                    </p:animEffect>
                                  </p:childTnLst>
                                </p:cTn>
                              </p:par>
                            </p:childTnLst>
                          </p:cTn>
                        </p:par>
                        <p:par>
                          <p:cTn id="11" fill="hold">
                            <p:stCondLst>
                              <p:cond delay="500"/>
                            </p:stCondLst>
                            <p:childTnLst>
                              <p:par>
                                <p:cTn id="12" presetID="2" presetClass="entr" presetSubtype="4"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additive="base">
                                        <p:cTn id="14" dur="500" fill="hold"/>
                                        <p:tgtEl>
                                          <p:spTgt spid="3"/>
                                        </p:tgtEl>
                                        <p:attrNameLst>
                                          <p:attrName>ppt_x</p:attrName>
                                        </p:attrNameLst>
                                      </p:cBhvr>
                                      <p:tavLst>
                                        <p:tav tm="0">
                                          <p:val>
                                            <p:strVal val="#ppt_x"/>
                                          </p:val>
                                        </p:tav>
                                        <p:tav tm="100000">
                                          <p:val>
                                            <p:strVal val="#ppt_x"/>
                                          </p:val>
                                        </p:tav>
                                      </p:tavLst>
                                    </p:anim>
                                    <p:anim calcmode="lin" valueType="num">
                                      <p:cBhvr additive="base">
                                        <p:cTn id="15" dur="500" fill="hold"/>
                                        <p:tgtEl>
                                          <p:spTgt spid="3"/>
                                        </p:tgtEl>
                                        <p:attrNameLst>
                                          <p:attrName>ppt_y</p:attrName>
                                        </p:attrNameLst>
                                      </p:cBhvr>
                                      <p:tavLst>
                                        <p:tav tm="0">
                                          <p:val>
                                            <p:strVal val="1+#ppt_h/2"/>
                                          </p:val>
                                        </p:tav>
                                        <p:tav tm="100000">
                                          <p:val>
                                            <p:strVal val="#ppt_y"/>
                                          </p:val>
                                        </p:tav>
                                      </p:tavLst>
                                    </p:anim>
                                  </p:childTnLst>
                                </p:cTn>
                              </p:par>
                            </p:childTnLst>
                          </p:cTn>
                        </p:par>
                        <p:par>
                          <p:cTn id="16" fill="hold">
                            <p:stCondLst>
                              <p:cond delay="1000"/>
                            </p:stCondLst>
                            <p:childTnLst>
                              <p:par>
                                <p:cTn id="17" presetID="10" presetClass="entr" presetSubtype="0" fill="hold"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p:bldP spid="8"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タイトル 1"/>
          <p:cNvSpPr>
            <a:spLocks noGrp="1"/>
          </p:cNvSpPr>
          <p:nvPr>
            <p:ph type="title"/>
          </p:nvPr>
        </p:nvSpPr>
        <p:spPr>
          <a:xfrm>
            <a:off x="990694" y="103255"/>
            <a:ext cx="7086414" cy="735013"/>
          </a:xfrm>
        </p:spPr>
        <p:txBody>
          <a:bodyPr/>
          <a:lstStyle/>
          <a:p>
            <a:r>
              <a:rPr kumimoji="1" lang="ja-JP" altLang="en-US" sz="3200" dirty="0" smtClean="0">
                <a:solidFill>
                  <a:srgbClr val="7030A0"/>
                </a:solidFill>
                <a:latin typeface="メイリオ" pitchFamily="50" charset="-128"/>
                <a:ea typeface="メイリオ" pitchFamily="50" charset="-128"/>
                <a:cs typeface="メイリオ" pitchFamily="50" charset="-128"/>
              </a:rPr>
              <a:t>すべての個人に基礎所得を支給する</a:t>
            </a:r>
            <a:endParaRPr kumimoji="1" lang="ja-JP" altLang="en-US" sz="3200" dirty="0">
              <a:solidFill>
                <a:srgbClr val="7030A0"/>
              </a:solidFill>
              <a:latin typeface="メイリオ" pitchFamily="50" charset="-128"/>
              <a:ea typeface="メイリオ" pitchFamily="50" charset="-128"/>
              <a:cs typeface="メイリオ" pitchFamily="50" charset="-128"/>
            </a:endParaRPr>
          </a:p>
        </p:txBody>
      </p:sp>
      <p:sp>
        <p:nvSpPr>
          <p:cNvPr id="3" name="テキスト ボックス 2"/>
          <p:cNvSpPr txBox="1"/>
          <p:nvPr/>
        </p:nvSpPr>
        <p:spPr>
          <a:xfrm>
            <a:off x="1066892" y="838268"/>
            <a:ext cx="6857820" cy="830997"/>
          </a:xfrm>
          <a:prstGeom prst="rect">
            <a:avLst/>
          </a:prstGeom>
          <a:noFill/>
        </p:spPr>
        <p:txBody>
          <a:bodyPr wrap="square" rtlCol="0">
            <a:spAutoFit/>
          </a:bodyPr>
          <a:lstStyle/>
          <a:p>
            <a:r>
              <a:rPr kumimoji="1" lang="ja-JP" altLang="en-US" sz="2400" dirty="0" smtClean="0">
                <a:solidFill>
                  <a:srgbClr val="FF0000"/>
                </a:solidFill>
                <a:latin typeface="メイリオ" pitchFamily="50" charset="-128"/>
                <a:ea typeface="メイリオ" pitchFamily="50" charset="-128"/>
                <a:cs typeface="メイリオ" pitchFamily="50" charset="-128"/>
              </a:rPr>
              <a:t>全個人に無条件で、最低限の生活に必要な</a:t>
            </a:r>
            <a:endParaRPr kumimoji="1" lang="en-US" altLang="ja-JP" sz="2400" dirty="0" smtClean="0">
              <a:solidFill>
                <a:srgbClr val="FF0000"/>
              </a:solidFill>
              <a:latin typeface="メイリオ" pitchFamily="50" charset="-128"/>
              <a:ea typeface="メイリオ" pitchFamily="50" charset="-128"/>
              <a:cs typeface="メイリオ" pitchFamily="50" charset="-128"/>
            </a:endParaRPr>
          </a:p>
          <a:p>
            <a:r>
              <a:rPr kumimoji="1" lang="ja-JP" altLang="en-US" sz="2400" dirty="0" smtClean="0">
                <a:solidFill>
                  <a:srgbClr val="FF0000"/>
                </a:solidFill>
                <a:latin typeface="メイリオ" pitchFamily="50" charset="-128"/>
                <a:ea typeface="メイリオ" pitchFamily="50" charset="-128"/>
                <a:cs typeface="メイリオ" pitchFamily="50" charset="-128"/>
              </a:rPr>
              <a:t>ベーシックインカム（基礎所得）を支給する。</a:t>
            </a:r>
            <a:endParaRPr kumimoji="1" lang="en-US" altLang="ja-JP" sz="2400" dirty="0" smtClean="0">
              <a:solidFill>
                <a:srgbClr val="FF0000"/>
              </a:solidFill>
              <a:latin typeface="メイリオ" pitchFamily="50" charset="-128"/>
              <a:ea typeface="メイリオ" pitchFamily="50" charset="-128"/>
              <a:cs typeface="メイリオ" pitchFamily="50" charset="-128"/>
            </a:endParaRPr>
          </a:p>
        </p:txBody>
      </p:sp>
      <p:sp>
        <p:nvSpPr>
          <p:cNvPr id="8" name="テキスト ボックス 7"/>
          <p:cNvSpPr txBox="1"/>
          <p:nvPr/>
        </p:nvSpPr>
        <p:spPr>
          <a:xfrm>
            <a:off x="304912" y="152486"/>
            <a:ext cx="685782" cy="646331"/>
          </a:xfrm>
          <a:prstGeom prst="rect">
            <a:avLst/>
          </a:prstGeom>
          <a:noFill/>
        </p:spPr>
        <p:txBody>
          <a:bodyPr wrap="square" rtlCol="0">
            <a:spAutoFit/>
          </a:bodyPr>
          <a:lstStyle/>
          <a:p>
            <a:r>
              <a:rPr kumimoji="1" lang="ja-JP" altLang="en-US" sz="3600" dirty="0" smtClean="0">
                <a:solidFill>
                  <a:srgbClr val="FF0000"/>
                </a:solidFill>
                <a:latin typeface="メイリオ" pitchFamily="50" charset="-128"/>
                <a:ea typeface="メイリオ" pitchFamily="50" charset="-128"/>
                <a:cs typeface="メイリオ" pitchFamily="50" charset="-128"/>
              </a:rPr>
              <a:t>④</a:t>
            </a:r>
            <a:endParaRPr kumimoji="1" lang="ja-JP" altLang="en-US" sz="3600" dirty="0">
              <a:solidFill>
                <a:srgbClr val="FF0000"/>
              </a:solidFill>
              <a:latin typeface="メイリオ" pitchFamily="50" charset="-128"/>
              <a:ea typeface="メイリオ" pitchFamily="50" charset="-128"/>
              <a:cs typeface="メイリオ" pitchFamily="50" charset="-128"/>
            </a:endParaRPr>
          </a:p>
        </p:txBody>
      </p:sp>
      <p:pic>
        <p:nvPicPr>
          <p:cNvPr id="10" name="図 9" descr="生体社会論夢山版.mov_000608711.jpg"/>
          <p:cNvPicPr>
            <a:picLocks noChangeAspect="1"/>
          </p:cNvPicPr>
          <p:nvPr/>
        </p:nvPicPr>
        <p:blipFill>
          <a:blip r:embed="rId2" cstate="print"/>
          <a:stretch>
            <a:fillRect/>
          </a:stretch>
        </p:blipFill>
        <p:spPr>
          <a:xfrm>
            <a:off x="1" y="1720922"/>
            <a:ext cx="9144000" cy="5137078"/>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slide(fromBottom)">
                                      <p:cBhvr>
                                        <p:cTn id="7" dur="500"/>
                                        <p:tgtEl>
                                          <p:spTgt spid="8"/>
                                        </p:tgtEl>
                                      </p:cBhvr>
                                    </p:animEffect>
                                  </p:childTnLst>
                                </p:cTn>
                              </p:par>
                              <p:par>
                                <p:cTn id="8" presetID="12" presetClass="entr" presetSubtype="4"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slide(fromBottom)">
                                      <p:cBhvr>
                                        <p:cTn id="10" dur="500"/>
                                        <p:tgtEl>
                                          <p:spTgt spid="4"/>
                                        </p:tgtEl>
                                      </p:cBhvr>
                                    </p:animEffect>
                                  </p:childTnLst>
                                </p:cTn>
                              </p:par>
                            </p:childTnLst>
                          </p:cTn>
                        </p:par>
                        <p:par>
                          <p:cTn id="11" fill="hold">
                            <p:stCondLst>
                              <p:cond delay="500"/>
                            </p:stCondLst>
                            <p:childTnLst>
                              <p:par>
                                <p:cTn id="12" presetID="2" presetClass="entr" presetSubtype="4"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additive="base">
                                        <p:cTn id="14" dur="500" fill="hold"/>
                                        <p:tgtEl>
                                          <p:spTgt spid="3"/>
                                        </p:tgtEl>
                                        <p:attrNameLst>
                                          <p:attrName>ppt_x</p:attrName>
                                        </p:attrNameLst>
                                      </p:cBhvr>
                                      <p:tavLst>
                                        <p:tav tm="0">
                                          <p:val>
                                            <p:strVal val="#ppt_x"/>
                                          </p:val>
                                        </p:tav>
                                        <p:tav tm="100000">
                                          <p:val>
                                            <p:strVal val="#ppt_x"/>
                                          </p:val>
                                        </p:tav>
                                      </p:tavLst>
                                    </p:anim>
                                    <p:anim calcmode="lin" valueType="num">
                                      <p:cBhvr additive="base">
                                        <p:cTn id="15" dur="500" fill="hold"/>
                                        <p:tgtEl>
                                          <p:spTgt spid="3"/>
                                        </p:tgtEl>
                                        <p:attrNameLst>
                                          <p:attrName>ppt_y</p:attrName>
                                        </p:attrNameLst>
                                      </p:cBhvr>
                                      <p:tavLst>
                                        <p:tav tm="0">
                                          <p:val>
                                            <p:strVal val="1+#ppt_h/2"/>
                                          </p:val>
                                        </p:tav>
                                        <p:tav tm="100000">
                                          <p:val>
                                            <p:strVal val="#ppt_y"/>
                                          </p:val>
                                        </p:tav>
                                      </p:tavLst>
                                    </p:anim>
                                  </p:childTnLst>
                                </p:cTn>
                              </p:par>
                            </p:childTnLst>
                          </p:cTn>
                        </p:par>
                        <p:par>
                          <p:cTn id="16" fill="hold">
                            <p:stCondLst>
                              <p:cond delay="1000"/>
                            </p:stCondLst>
                            <p:childTnLst>
                              <p:par>
                                <p:cTn id="17" presetID="10" presetClass="entr" presetSubtype="0"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p:bldP spid="8"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正方形/長方形 7"/>
          <p:cNvSpPr/>
          <p:nvPr/>
        </p:nvSpPr>
        <p:spPr bwMode="auto">
          <a:xfrm>
            <a:off x="4191010" y="1143060"/>
            <a:ext cx="4571880" cy="5257662"/>
          </a:xfrm>
          <a:prstGeom prst="rect">
            <a:avLst/>
          </a:prstGeom>
          <a:solidFill>
            <a:srgbClr val="FDFFB7"/>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ja-JP" altLang="en-US" dirty="0" smtClean="0"/>
          </a:p>
        </p:txBody>
      </p:sp>
      <p:sp>
        <p:nvSpPr>
          <p:cNvPr id="7" name="正方形/長方形 6"/>
          <p:cNvSpPr/>
          <p:nvPr/>
        </p:nvSpPr>
        <p:spPr bwMode="auto">
          <a:xfrm>
            <a:off x="457308" y="1143060"/>
            <a:ext cx="2971722" cy="5257662"/>
          </a:xfrm>
          <a:prstGeom prst="rect">
            <a:avLst/>
          </a:prstGeom>
          <a:solidFill>
            <a:schemeClr val="accent5"/>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ja-JP" altLang="en-US" dirty="0" smtClean="0"/>
          </a:p>
        </p:txBody>
      </p:sp>
      <p:sp>
        <p:nvSpPr>
          <p:cNvPr id="4" name="タイトル 1"/>
          <p:cNvSpPr>
            <a:spLocks noGrp="1"/>
          </p:cNvSpPr>
          <p:nvPr>
            <p:ph type="title"/>
          </p:nvPr>
        </p:nvSpPr>
        <p:spPr>
          <a:xfrm>
            <a:off x="0" y="255651"/>
            <a:ext cx="9144000" cy="735013"/>
          </a:xfrm>
        </p:spPr>
        <p:txBody>
          <a:bodyPr/>
          <a:lstStyle/>
          <a:p>
            <a:pPr algn="ctr"/>
            <a:r>
              <a:rPr kumimoji="1" lang="ja-JP" altLang="en-US" sz="3200" b="0" dirty="0" smtClean="0">
                <a:solidFill>
                  <a:srgbClr val="7030A0"/>
                </a:solidFill>
                <a:latin typeface="メイリオ" pitchFamily="50" charset="-128"/>
                <a:ea typeface="メイリオ" pitchFamily="50" charset="-128"/>
              </a:rPr>
              <a:t>ポイント通貨は</a:t>
            </a:r>
            <a:r>
              <a:rPr kumimoji="1" lang="ja-JP" altLang="en-US" sz="3200" b="0" dirty="0" smtClean="0">
                <a:solidFill>
                  <a:srgbClr val="FF0000"/>
                </a:solidFill>
                <a:latin typeface="メイリオ" pitchFamily="50" charset="-128"/>
                <a:ea typeface="メイリオ" pitchFamily="50" charset="-128"/>
              </a:rPr>
              <a:t>補助的手段</a:t>
            </a:r>
            <a:endParaRPr kumimoji="1" lang="ja-JP" altLang="en-US" sz="3200" b="0" dirty="0">
              <a:solidFill>
                <a:srgbClr val="FF0000"/>
              </a:solidFill>
              <a:latin typeface="メイリオ" pitchFamily="50" charset="-128"/>
              <a:ea typeface="メイリオ" pitchFamily="50" charset="-128"/>
            </a:endParaRPr>
          </a:p>
        </p:txBody>
      </p:sp>
      <p:sp>
        <p:nvSpPr>
          <p:cNvPr id="5" name="テキスト ボックス 4"/>
          <p:cNvSpPr txBox="1"/>
          <p:nvPr/>
        </p:nvSpPr>
        <p:spPr>
          <a:xfrm>
            <a:off x="609704" y="1354679"/>
            <a:ext cx="2819326" cy="4893647"/>
          </a:xfrm>
          <a:prstGeom prst="rect">
            <a:avLst/>
          </a:prstGeom>
          <a:noFill/>
        </p:spPr>
        <p:txBody>
          <a:bodyPr wrap="square" rtlCol="0">
            <a:spAutoFit/>
          </a:bodyPr>
          <a:lstStyle/>
          <a:p>
            <a:r>
              <a:rPr kumimoji="1" lang="ja-JP" altLang="en-US" sz="2400" b="1" u="sng" dirty="0" smtClean="0">
                <a:solidFill>
                  <a:srgbClr val="002060"/>
                </a:solidFill>
                <a:latin typeface="メイリオ" pitchFamily="50" charset="-128"/>
                <a:ea typeface="メイリオ" pitchFamily="50" charset="-128"/>
              </a:rPr>
              <a:t>日本円だけの生活</a:t>
            </a:r>
            <a:endParaRPr kumimoji="1" lang="en-US" altLang="ja-JP" sz="2400" b="1" u="sng" dirty="0" smtClean="0">
              <a:solidFill>
                <a:srgbClr val="002060"/>
              </a:solidFill>
              <a:latin typeface="メイリオ" pitchFamily="50" charset="-128"/>
              <a:ea typeface="メイリオ" pitchFamily="50" charset="-128"/>
            </a:endParaRPr>
          </a:p>
          <a:p>
            <a:endParaRPr kumimoji="1" lang="en-US" altLang="ja-JP" sz="2400" dirty="0" smtClean="0">
              <a:solidFill>
                <a:schemeClr val="accent5">
                  <a:lumMod val="25000"/>
                </a:schemeClr>
              </a:solidFill>
              <a:latin typeface="メイリオ" pitchFamily="50" charset="-128"/>
              <a:ea typeface="メイリオ" pitchFamily="50" charset="-128"/>
            </a:endParaRPr>
          </a:p>
          <a:p>
            <a:r>
              <a:rPr kumimoji="1" lang="en-US" altLang="ja-JP" sz="2400" dirty="0" smtClean="0">
                <a:solidFill>
                  <a:srgbClr val="0070C0"/>
                </a:solidFill>
                <a:latin typeface="メイリオ" pitchFamily="50" charset="-128"/>
                <a:ea typeface="メイリオ" pitchFamily="50" charset="-128"/>
              </a:rPr>
              <a:t>【</a:t>
            </a:r>
            <a:r>
              <a:rPr kumimoji="1" lang="ja-JP" altLang="en-US" sz="2400" dirty="0" smtClean="0">
                <a:solidFill>
                  <a:srgbClr val="0070C0"/>
                </a:solidFill>
                <a:latin typeface="メイリオ" pitchFamily="50" charset="-128"/>
                <a:ea typeface="メイリオ" pitchFamily="50" charset="-128"/>
              </a:rPr>
              <a:t>収入</a:t>
            </a:r>
            <a:r>
              <a:rPr kumimoji="1" lang="en-US" altLang="ja-JP" sz="2400" dirty="0" smtClean="0">
                <a:solidFill>
                  <a:srgbClr val="0070C0"/>
                </a:solidFill>
                <a:latin typeface="メイリオ" pitchFamily="50" charset="-128"/>
                <a:ea typeface="メイリオ" pitchFamily="50" charset="-128"/>
              </a:rPr>
              <a:t>】</a:t>
            </a:r>
          </a:p>
          <a:p>
            <a:r>
              <a:rPr kumimoji="1" lang="ja-JP" altLang="en-US" sz="2400" dirty="0" smtClean="0">
                <a:solidFill>
                  <a:srgbClr val="0070C0"/>
                </a:solidFill>
                <a:latin typeface="メイリオ" pitchFamily="50" charset="-128"/>
                <a:ea typeface="メイリオ" pitchFamily="50" charset="-128"/>
              </a:rPr>
              <a:t>日本円</a:t>
            </a:r>
            <a:endParaRPr kumimoji="1" lang="en-US" altLang="ja-JP" sz="2400" dirty="0" smtClean="0">
              <a:solidFill>
                <a:srgbClr val="0070C0"/>
              </a:solidFill>
              <a:latin typeface="メイリオ" pitchFamily="50" charset="-128"/>
              <a:ea typeface="メイリオ" pitchFamily="50" charset="-128"/>
            </a:endParaRPr>
          </a:p>
          <a:p>
            <a:endParaRPr kumimoji="1" lang="en-US" altLang="ja-JP" sz="2400" dirty="0" smtClean="0">
              <a:solidFill>
                <a:schemeClr val="accent5">
                  <a:lumMod val="25000"/>
                </a:schemeClr>
              </a:solidFill>
              <a:latin typeface="メイリオ" pitchFamily="50" charset="-128"/>
              <a:ea typeface="メイリオ" pitchFamily="50" charset="-128"/>
            </a:endParaRPr>
          </a:p>
          <a:p>
            <a:r>
              <a:rPr kumimoji="1" lang="en-US" altLang="ja-JP" sz="2400" dirty="0" smtClean="0">
                <a:solidFill>
                  <a:srgbClr val="FF0000"/>
                </a:solidFill>
                <a:latin typeface="メイリオ" pitchFamily="50" charset="-128"/>
                <a:ea typeface="メイリオ" pitchFamily="50" charset="-128"/>
              </a:rPr>
              <a:t>【</a:t>
            </a:r>
            <a:r>
              <a:rPr kumimoji="1" lang="ja-JP" altLang="en-US" sz="2400" dirty="0" smtClean="0">
                <a:solidFill>
                  <a:srgbClr val="FF0000"/>
                </a:solidFill>
                <a:latin typeface="メイリオ" pitchFamily="50" charset="-128"/>
                <a:ea typeface="メイリオ" pitchFamily="50" charset="-128"/>
              </a:rPr>
              <a:t>支出</a:t>
            </a:r>
            <a:r>
              <a:rPr kumimoji="1" lang="en-US" altLang="ja-JP" sz="2400" dirty="0" smtClean="0">
                <a:solidFill>
                  <a:srgbClr val="FF0000"/>
                </a:solidFill>
                <a:latin typeface="メイリオ" pitchFamily="50" charset="-128"/>
                <a:ea typeface="メイリオ" pitchFamily="50" charset="-128"/>
              </a:rPr>
              <a:t>】</a:t>
            </a:r>
          </a:p>
          <a:p>
            <a:r>
              <a:rPr kumimoji="1" lang="ja-JP" altLang="en-US" sz="2400" dirty="0" smtClean="0">
                <a:solidFill>
                  <a:srgbClr val="FF0000"/>
                </a:solidFill>
                <a:latin typeface="メイリオ" pitchFamily="50" charset="-128"/>
                <a:ea typeface="メイリオ" pitchFamily="50" charset="-128"/>
              </a:rPr>
              <a:t>家賃</a:t>
            </a:r>
            <a:endParaRPr kumimoji="1" lang="en-US" altLang="ja-JP" sz="2400" dirty="0" smtClean="0">
              <a:solidFill>
                <a:srgbClr val="FF0000"/>
              </a:solidFill>
              <a:latin typeface="メイリオ" pitchFamily="50" charset="-128"/>
              <a:ea typeface="メイリオ" pitchFamily="50" charset="-128"/>
            </a:endParaRPr>
          </a:p>
          <a:p>
            <a:r>
              <a:rPr kumimoji="1" lang="ja-JP" altLang="en-US" sz="2400" dirty="0" smtClean="0">
                <a:solidFill>
                  <a:srgbClr val="FF0000"/>
                </a:solidFill>
                <a:latin typeface="メイリオ" pitchFamily="50" charset="-128"/>
                <a:ea typeface="メイリオ" pitchFamily="50" charset="-128"/>
              </a:rPr>
              <a:t>水道光熱費</a:t>
            </a:r>
            <a:endParaRPr kumimoji="1" lang="en-US" altLang="ja-JP" sz="2400" dirty="0" smtClean="0">
              <a:solidFill>
                <a:srgbClr val="FF0000"/>
              </a:solidFill>
              <a:latin typeface="メイリオ" pitchFamily="50" charset="-128"/>
              <a:ea typeface="メイリオ" pitchFamily="50" charset="-128"/>
            </a:endParaRPr>
          </a:p>
          <a:p>
            <a:r>
              <a:rPr kumimoji="1" lang="ja-JP" altLang="en-US" sz="2400" dirty="0" smtClean="0">
                <a:solidFill>
                  <a:srgbClr val="FF0000"/>
                </a:solidFill>
                <a:latin typeface="メイリオ" pitchFamily="50" charset="-128"/>
                <a:ea typeface="メイリオ" pitchFamily="50" charset="-128"/>
              </a:rPr>
              <a:t>通信費</a:t>
            </a:r>
            <a:endParaRPr kumimoji="1" lang="en-US" altLang="ja-JP" sz="2400" dirty="0" smtClean="0">
              <a:solidFill>
                <a:srgbClr val="FF0000"/>
              </a:solidFill>
              <a:latin typeface="メイリオ" pitchFamily="50" charset="-128"/>
              <a:ea typeface="メイリオ" pitchFamily="50" charset="-128"/>
            </a:endParaRPr>
          </a:p>
          <a:p>
            <a:r>
              <a:rPr kumimoji="1" lang="ja-JP" altLang="en-US" sz="2400" dirty="0" smtClean="0">
                <a:solidFill>
                  <a:srgbClr val="FF0000"/>
                </a:solidFill>
                <a:latin typeface="メイリオ" pitchFamily="50" charset="-128"/>
                <a:ea typeface="メイリオ" pitchFamily="50" charset="-128"/>
              </a:rPr>
              <a:t>食料品</a:t>
            </a:r>
            <a:endParaRPr kumimoji="1" lang="en-US" altLang="ja-JP" sz="2400" dirty="0" smtClean="0">
              <a:solidFill>
                <a:srgbClr val="FF0000"/>
              </a:solidFill>
              <a:latin typeface="メイリオ" pitchFamily="50" charset="-128"/>
              <a:ea typeface="メイリオ" pitchFamily="50" charset="-128"/>
            </a:endParaRPr>
          </a:p>
          <a:p>
            <a:r>
              <a:rPr kumimoji="1" lang="ja-JP" altLang="en-US" sz="2400" dirty="0" smtClean="0">
                <a:solidFill>
                  <a:srgbClr val="FF0000"/>
                </a:solidFill>
                <a:latin typeface="メイリオ" pitchFamily="50" charset="-128"/>
                <a:ea typeface="メイリオ" pitchFamily="50" charset="-128"/>
              </a:rPr>
              <a:t>各種サービス</a:t>
            </a:r>
            <a:endParaRPr kumimoji="1" lang="en-US" altLang="ja-JP" sz="2400" dirty="0" smtClean="0">
              <a:solidFill>
                <a:srgbClr val="FF0000"/>
              </a:solidFill>
              <a:latin typeface="メイリオ" pitchFamily="50" charset="-128"/>
              <a:ea typeface="メイリオ" pitchFamily="50" charset="-128"/>
            </a:endParaRPr>
          </a:p>
          <a:p>
            <a:endParaRPr kumimoji="1" lang="en-US" altLang="ja-JP" sz="2400" dirty="0" smtClean="0">
              <a:solidFill>
                <a:schemeClr val="accent5">
                  <a:lumMod val="25000"/>
                </a:schemeClr>
              </a:solidFill>
              <a:latin typeface="メイリオ" pitchFamily="50" charset="-128"/>
              <a:ea typeface="メイリオ" pitchFamily="50" charset="-128"/>
            </a:endParaRPr>
          </a:p>
          <a:p>
            <a:endParaRPr kumimoji="1" lang="en-US" altLang="ja-JP" sz="2400" dirty="0" smtClean="0">
              <a:solidFill>
                <a:schemeClr val="accent5">
                  <a:lumMod val="25000"/>
                </a:schemeClr>
              </a:solidFill>
              <a:latin typeface="メイリオ" pitchFamily="50" charset="-128"/>
              <a:ea typeface="メイリオ" pitchFamily="50" charset="-128"/>
            </a:endParaRPr>
          </a:p>
        </p:txBody>
      </p:sp>
      <p:sp>
        <p:nvSpPr>
          <p:cNvPr id="6" name="テキスト ボックス 5"/>
          <p:cNvSpPr txBox="1"/>
          <p:nvPr/>
        </p:nvSpPr>
        <p:spPr>
          <a:xfrm>
            <a:off x="4419604" y="1377995"/>
            <a:ext cx="4190890" cy="4893647"/>
          </a:xfrm>
          <a:prstGeom prst="rect">
            <a:avLst/>
          </a:prstGeom>
          <a:noFill/>
        </p:spPr>
        <p:txBody>
          <a:bodyPr wrap="square" rtlCol="0">
            <a:spAutoFit/>
          </a:bodyPr>
          <a:lstStyle/>
          <a:p>
            <a:r>
              <a:rPr kumimoji="1" lang="ja-JP" altLang="en-US" sz="2400" b="1" u="sng" dirty="0" smtClean="0">
                <a:solidFill>
                  <a:srgbClr val="002060"/>
                </a:solidFill>
                <a:latin typeface="メイリオ" pitchFamily="50" charset="-128"/>
                <a:ea typeface="メイリオ" pitchFamily="50" charset="-128"/>
              </a:rPr>
              <a:t>日本円＋</a:t>
            </a:r>
            <a:r>
              <a:rPr kumimoji="1" lang="ja-JP" altLang="en-US" sz="2400" b="1" u="sng" dirty="0" smtClean="0">
                <a:solidFill>
                  <a:srgbClr val="00B050"/>
                </a:solidFill>
                <a:latin typeface="メイリオ" pitchFamily="50" charset="-128"/>
                <a:ea typeface="メイリオ" pitchFamily="50" charset="-128"/>
              </a:rPr>
              <a:t>ポイント通貨</a:t>
            </a:r>
            <a:r>
              <a:rPr kumimoji="1" lang="ja-JP" altLang="en-US" sz="2400" b="1" u="sng" dirty="0" smtClean="0">
                <a:solidFill>
                  <a:srgbClr val="002060"/>
                </a:solidFill>
                <a:latin typeface="メイリオ" pitchFamily="50" charset="-128"/>
                <a:ea typeface="メイリオ" pitchFamily="50" charset="-128"/>
              </a:rPr>
              <a:t>の生活</a:t>
            </a:r>
            <a:endParaRPr kumimoji="1" lang="en-US" altLang="ja-JP" sz="2400" b="1" u="sng" dirty="0" smtClean="0">
              <a:solidFill>
                <a:srgbClr val="002060"/>
              </a:solidFill>
              <a:latin typeface="メイリオ" pitchFamily="50" charset="-128"/>
              <a:ea typeface="メイリオ" pitchFamily="50" charset="-128"/>
            </a:endParaRPr>
          </a:p>
          <a:p>
            <a:endParaRPr kumimoji="1" lang="en-US" altLang="ja-JP" sz="2400" dirty="0" smtClean="0">
              <a:solidFill>
                <a:schemeClr val="accent5">
                  <a:lumMod val="25000"/>
                </a:schemeClr>
              </a:solidFill>
              <a:latin typeface="メイリオ" pitchFamily="50" charset="-128"/>
              <a:ea typeface="メイリオ" pitchFamily="50" charset="-128"/>
            </a:endParaRPr>
          </a:p>
          <a:p>
            <a:r>
              <a:rPr kumimoji="1" lang="en-US" altLang="ja-JP" sz="2400" dirty="0" smtClean="0">
                <a:solidFill>
                  <a:srgbClr val="0070C0"/>
                </a:solidFill>
                <a:latin typeface="メイリオ" pitchFamily="50" charset="-128"/>
                <a:ea typeface="メイリオ" pitchFamily="50" charset="-128"/>
              </a:rPr>
              <a:t>【</a:t>
            </a:r>
            <a:r>
              <a:rPr kumimoji="1" lang="ja-JP" altLang="en-US" sz="2400" dirty="0" smtClean="0">
                <a:solidFill>
                  <a:srgbClr val="0070C0"/>
                </a:solidFill>
                <a:latin typeface="メイリオ" pitchFamily="50" charset="-128"/>
                <a:ea typeface="メイリオ" pitchFamily="50" charset="-128"/>
              </a:rPr>
              <a:t>収入</a:t>
            </a:r>
            <a:r>
              <a:rPr kumimoji="1" lang="en-US" altLang="ja-JP" sz="2400" dirty="0" smtClean="0">
                <a:solidFill>
                  <a:srgbClr val="0070C0"/>
                </a:solidFill>
                <a:latin typeface="メイリオ" pitchFamily="50" charset="-128"/>
                <a:ea typeface="メイリオ" pitchFamily="50" charset="-128"/>
              </a:rPr>
              <a:t>】</a:t>
            </a:r>
          </a:p>
          <a:p>
            <a:r>
              <a:rPr kumimoji="1" lang="ja-JP" altLang="en-US" sz="2400" dirty="0" smtClean="0">
                <a:solidFill>
                  <a:srgbClr val="0070C0"/>
                </a:solidFill>
                <a:latin typeface="メイリオ" pitchFamily="50" charset="-128"/>
                <a:ea typeface="メイリオ" pitchFamily="50" charset="-128"/>
              </a:rPr>
              <a:t>日本円　　　　</a:t>
            </a:r>
            <a:r>
              <a:rPr kumimoji="1" lang="ja-JP" altLang="en-US" sz="2400" dirty="0" smtClean="0">
                <a:solidFill>
                  <a:srgbClr val="00B050"/>
                </a:solidFill>
                <a:latin typeface="メイリオ" pitchFamily="50" charset="-128"/>
                <a:ea typeface="メイリオ" pitchFamily="50" charset="-128"/>
              </a:rPr>
              <a:t>ポイント通貨</a:t>
            </a:r>
            <a:endParaRPr kumimoji="1" lang="en-US" altLang="ja-JP" sz="2400" dirty="0" smtClean="0">
              <a:solidFill>
                <a:srgbClr val="00B050"/>
              </a:solidFill>
              <a:latin typeface="メイリオ" pitchFamily="50" charset="-128"/>
              <a:ea typeface="メイリオ" pitchFamily="50" charset="-128"/>
            </a:endParaRPr>
          </a:p>
          <a:p>
            <a:endParaRPr kumimoji="1" lang="en-US" altLang="ja-JP" sz="2400" dirty="0" smtClean="0">
              <a:solidFill>
                <a:schemeClr val="accent5">
                  <a:lumMod val="25000"/>
                </a:schemeClr>
              </a:solidFill>
              <a:latin typeface="メイリオ" pitchFamily="50" charset="-128"/>
              <a:ea typeface="メイリオ" pitchFamily="50" charset="-128"/>
            </a:endParaRPr>
          </a:p>
          <a:p>
            <a:r>
              <a:rPr kumimoji="1" lang="en-US" altLang="ja-JP" sz="2400" dirty="0" smtClean="0">
                <a:solidFill>
                  <a:srgbClr val="FF0000"/>
                </a:solidFill>
                <a:latin typeface="メイリオ" pitchFamily="50" charset="-128"/>
                <a:ea typeface="メイリオ" pitchFamily="50" charset="-128"/>
              </a:rPr>
              <a:t>【</a:t>
            </a:r>
            <a:r>
              <a:rPr kumimoji="1" lang="ja-JP" altLang="en-US" sz="2400" dirty="0" smtClean="0">
                <a:solidFill>
                  <a:srgbClr val="FF0000"/>
                </a:solidFill>
                <a:latin typeface="メイリオ" pitchFamily="50" charset="-128"/>
                <a:ea typeface="メイリオ" pitchFamily="50" charset="-128"/>
              </a:rPr>
              <a:t>支出</a:t>
            </a:r>
            <a:r>
              <a:rPr kumimoji="1" lang="en-US" altLang="ja-JP" sz="2400" dirty="0" smtClean="0">
                <a:solidFill>
                  <a:srgbClr val="FF0000"/>
                </a:solidFill>
                <a:latin typeface="メイリオ" pitchFamily="50" charset="-128"/>
                <a:ea typeface="メイリオ" pitchFamily="50" charset="-128"/>
              </a:rPr>
              <a:t>】</a:t>
            </a:r>
          </a:p>
          <a:p>
            <a:r>
              <a:rPr kumimoji="1" lang="ja-JP" altLang="en-US" sz="2400" dirty="0" smtClean="0">
                <a:solidFill>
                  <a:srgbClr val="FF0000"/>
                </a:solidFill>
                <a:latin typeface="メイリオ" pitchFamily="50" charset="-128"/>
                <a:ea typeface="メイリオ" pitchFamily="50" charset="-128"/>
              </a:rPr>
              <a:t>家賃</a:t>
            </a:r>
            <a:endParaRPr kumimoji="1" lang="en-US" altLang="ja-JP" sz="2400" dirty="0" smtClean="0">
              <a:solidFill>
                <a:srgbClr val="FF0000"/>
              </a:solidFill>
              <a:latin typeface="メイリオ" pitchFamily="50" charset="-128"/>
              <a:ea typeface="メイリオ" pitchFamily="50" charset="-128"/>
            </a:endParaRPr>
          </a:p>
          <a:p>
            <a:r>
              <a:rPr kumimoji="1" lang="ja-JP" altLang="en-US" sz="2400" dirty="0" smtClean="0">
                <a:solidFill>
                  <a:srgbClr val="FF0000"/>
                </a:solidFill>
                <a:latin typeface="メイリオ" pitchFamily="50" charset="-128"/>
                <a:ea typeface="メイリオ" pitchFamily="50" charset="-128"/>
              </a:rPr>
              <a:t>水道光熱費</a:t>
            </a:r>
            <a:endParaRPr kumimoji="1" lang="en-US" altLang="ja-JP" sz="2400" dirty="0" smtClean="0">
              <a:solidFill>
                <a:srgbClr val="FF0000"/>
              </a:solidFill>
              <a:latin typeface="メイリオ" pitchFamily="50" charset="-128"/>
              <a:ea typeface="メイリオ" pitchFamily="50" charset="-128"/>
            </a:endParaRPr>
          </a:p>
          <a:p>
            <a:r>
              <a:rPr kumimoji="1" lang="ja-JP" altLang="en-US" sz="2400" dirty="0" smtClean="0">
                <a:solidFill>
                  <a:srgbClr val="FF0000"/>
                </a:solidFill>
                <a:latin typeface="メイリオ" pitchFamily="50" charset="-128"/>
                <a:ea typeface="メイリオ" pitchFamily="50" charset="-128"/>
              </a:rPr>
              <a:t>通信費</a:t>
            </a:r>
            <a:endParaRPr kumimoji="1" lang="en-US" altLang="ja-JP" sz="2400" dirty="0" smtClean="0">
              <a:solidFill>
                <a:srgbClr val="FF0000"/>
              </a:solidFill>
              <a:latin typeface="メイリオ" pitchFamily="50" charset="-128"/>
              <a:ea typeface="メイリオ" pitchFamily="50" charset="-128"/>
            </a:endParaRPr>
          </a:p>
          <a:p>
            <a:r>
              <a:rPr kumimoji="1" lang="ja-JP" altLang="en-US" sz="2400" dirty="0" smtClean="0">
                <a:solidFill>
                  <a:srgbClr val="FF0000"/>
                </a:solidFill>
                <a:latin typeface="メイリオ" pitchFamily="50" charset="-128"/>
                <a:ea typeface="メイリオ" pitchFamily="50" charset="-128"/>
              </a:rPr>
              <a:t>食料品</a:t>
            </a:r>
            <a:r>
              <a:rPr kumimoji="1" lang="en-US" altLang="ja-JP" sz="2400" dirty="0" smtClean="0">
                <a:solidFill>
                  <a:srgbClr val="FF0000"/>
                </a:solidFill>
                <a:latin typeface="メイリオ" pitchFamily="50" charset="-128"/>
                <a:ea typeface="メイリオ" pitchFamily="50" charset="-128"/>
              </a:rPr>
              <a:t>	</a:t>
            </a:r>
            <a:r>
              <a:rPr kumimoji="1" lang="ja-JP" altLang="en-US" sz="2400" dirty="0" smtClean="0">
                <a:solidFill>
                  <a:srgbClr val="FF0000"/>
                </a:solidFill>
                <a:latin typeface="メイリオ" pitchFamily="50" charset="-128"/>
                <a:ea typeface="メイリオ" pitchFamily="50" charset="-128"/>
              </a:rPr>
              <a:t>　</a:t>
            </a:r>
            <a:r>
              <a:rPr kumimoji="1" lang="ja-JP" altLang="en-US" sz="2400" dirty="0" smtClean="0">
                <a:solidFill>
                  <a:srgbClr val="00B050"/>
                </a:solidFill>
                <a:latin typeface="メイリオ" pitchFamily="50" charset="-128"/>
                <a:ea typeface="メイリオ" pitchFamily="50" charset="-128"/>
              </a:rPr>
              <a:t>食料品</a:t>
            </a:r>
            <a:endParaRPr kumimoji="1" lang="en-US" altLang="ja-JP" sz="2400" dirty="0" smtClean="0">
              <a:solidFill>
                <a:srgbClr val="00B050"/>
              </a:solidFill>
              <a:latin typeface="メイリオ" pitchFamily="50" charset="-128"/>
              <a:ea typeface="メイリオ" pitchFamily="50" charset="-128"/>
            </a:endParaRPr>
          </a:p>
          <a:p>
            <a:r>
              <a:rPr kumimoji="1" lang="ja-JP" altLang="en-US" sz="2400" dirty="0" smtClean="0">
                <a:solidFill>
                  <a:srgbClr val="FF0000"/>
                </a:solidFill>
                <a:latin typeface="メイリオ" pitchFamily="50" charset="-128"/>
                <a:ea typeface="メイリオ" pitchFamily="50" charset="-128"/>
              </a:rPr>
              <a:t>各種サービス　</a:t>
            </a:r>
            <a:r>
              <a:rPr kumimoji="1" lang="ja-JP" altLang="en-US" sz="2400" dirty="0" smtClean="0">
                <a:solidFill>
                  <a:srgbClr val="00B050"/>
                </a:solidFill>
                <a:latin typeface="メイリオ" pitchFamily="50" charset="-128"/>
                <a:ea typeface="メイリオ" pitchFamily="50" charset="-128"/>
              </a:rPr>
              <a:t>各種サービス</a:t>
            </a:r>
            <a:endParaRPr kumimoji="1" lang="en-US" altLang="ja-JP" sz="2400" dirty="0" smtClean="0">
              <a:solidFill>
                <a:srgbClr val="00B050"/>
              </a:solidFill>
              <a:latin typeface="メイリオ" pitchFamily="50" charset="-128"/>
              <a:ea typeface="メイリオ" pitchFamily="50" charset="-128"/>
            </a:endParaRPr>
          </a:p>
          <a:p>
            <a:endParaRPr kumimoji="1" lang="en-US" altLang="ja-JP" sz="2400" dirty="0" smtClean="0">
              <a:solidFill>
                <a:schemeClr val="accent5">
                  <a:lumMod val="25000"/>
                </a:schemeClr>
              </a:solidFill>
              <a:latin typeface="メイリオ" pitchFamily="50" charset="-128"/>
              <a:ea typeface="メイリオ" pitchFamily="50" charset="-128"/>
            </a:endParaRPr>
          </a:p>
          <a:p>
            <a:endParaRPr kumimoji="1" lang="en-US" altLang="ja-JP" sz="2400" dirty="0" smtClean="0">
              <a:solidFill>
                <a:schemeClr val="accent5">
                  <a:lumMod val="25000"/>
                </a:schemeClr>
              </a:solidFill>
              <a:latin typeface="メイリオ" pitchFamily="50" charset="-128"/>
              <a:ea typeface="メイリオ" pitchFamily="50" charset="-128"/>
            </a:endParaRPr>
          </a:p>
        </p:txBody>
      </p:sp>
      <p:sp>
        <p:nvSpPr>
          <p:cNvPr id="10" name="右矢印 9"/>
          <p:cNvSpPr/>
          <p:nvPr/>
        </p:nvSpPr>
        <p:spPr bwMode="auto">
          <a:xfrm>
            <a:off x="3581426" y="3429000"/>
            <a:ext cx="457188" cy="609584"/>
          </a:xfrm>
          <a:prstGeom prst="rightArrow">
            <a:avLst/>
          </a:prstGeom>
          <a:solidFill>
            <a:srgbClr val="FFC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ja-JP" altLang="en-US" sz="1800" b="0" i="0" u="none" strike="noStrike" cap="none" normalizeH="0" baseline="0" smtClean="0">
              <a:ln>
                <a:noFill/>
              </a:ln>
              <a:solidFill>
                <a:schemeClr val="tx1"/>
              </a:solidFill>
              <a:effectLst/>
              <a:latin typeface="Arial" pitchFamily="34" charset="0"/>
              <a:ea typeface="ＭＳ Ｐゴシック" pitchFamily="50" charset="-128"/>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500"/>
                                  </p:stCondLst>
                                  <p:childTnLst>
                                    <p:set>
                                      <p:cBhvr>
                                        <p:cTn id="6" dur="1" fill="hold">
                                          <p:stCondLst>
                                            <p:cond delay="0"/>
                                          </p:stCondLst>
                                        </p:cTn>
                                        <p:tgtEl>
                                          <p:spTgt spid="4"/>
                                        </p:tgtEl>
                                        <p:attrNameLst>
                                          <p:attrName>style.visibility</p:attrName>
                                        </p:attrNameLst>
                                      </p:cBhvr>
                                      <p:to>
                                        <p:strVal val="visible"/>
                                      </p:to>
                                    </p:set>
                                    <p:animEffect transition="in" filter="slide(fromBottom)">
                                      <p:cBhvr>
                                        <p:cTn id="7" dur="500"/>
                                        <p:tgtEl>
                                          <p:spTgt spid="4"/>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2000"/>
                                        <p:tgtEl>
                                          <p:spTgt spid="7"/>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20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2000"/>
                                        <p:tgtEl>
                                          <p:spTgt spid="10"/>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2000"/>
                                        <p:tgtEl>
                                          <p:spTgt spid="8"/>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animBg="1"/>
      <p:bldP spid="4" grpId="0"/>
      <p:bldP spid="5" grpId="0"/>
      <p:bldP spid="6" grpId="0"/>
      <p:bldP spid="10"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図 2" descr="クルーグマン3.png"/>
          <p:cNvPicPr>
            <a:picLocks noChangeAspect="1"/>
          </p:cNvPicPr>
          <p:nvPr/>
        </p:nvPicPr>
        <p:blipFill>
          <a:blip r:embed="rId3" cstate="print"/>
          <a:stretch>
            <a:fillRect/>
          </a:stretch>
        </p:blipFill>
        <p:spPr>
          <a:xfrm>
            <a:off x="0" y="0"/>
            <a:ext cx="9144000" cy="6858000"/>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タイトル 1"/>
          <p:cNvSpPr>
            <a:spLocks noGrp="1"/>
          </p:cNvSpPr>
          <p:nvPr>
            <p:ph type="title"/>
          </p:nvPr>
        </p:nvSpPr>
        <p:spPr>
          <a:xfrm>
            <a:off x="1295486" y="152486"/>
            <a:ext cx="7086522" cy="735013"/>
          </a:xfrm>
        </p:spPr>
        <p:txBody>
          <a:bodyPr/>
          <a:lstStyle/>
          <a:p>
            <a:r>
              <a:rPr kumimoji="1" lang="ja-JP" altLang="en-US" sz="3200" b="0" dirty="0" smtClean="0">
                <a:solidFill>
                  <a:srgbClr val="7030A0"/>
                </a:solidFill>
                <a:latin typeface="メイリオ" pitchFamily="50" charset="-128"/>
                <a:ea typeface="メイリオ" pitchFamily="50" charset="-128"/>
                <a:cs typeface="メイリオ" pitchFamily="50" charset="-128"/>
              </a:rPr>
              <a:t>お金が減価するとお金が循環する！</a:t>
            </a:r>
            <a:endParaRPr kumimoji="1" lang="ja-JP" altLang="en-US" sz="3200" b="0" dirty="0">
              <a:solidFill>
                <a:srgbClr val="7030A0"/>
              </a:solidFill>
              <a:latin typeface="メイリオ" pitchFamily="50" charset="-128"/>
              <a:ea typeface="メイリオ" pitchFamily="50" charset="-128"/>
              <a:cs typeface="メイリオ" pitchFamily="50" charset="-128"/>
            </a:endParaRPr>
          </a:p>
        </p:txBody>
      </p:sp>
      <p:pic>
        <p:nvPicPr>
          <p:cNvPr id="9" name="図 8" descr="互助経済プレゼン動画 (VideoStudioPro 640x480).mp4_000238902.jpg"/>
          <p:cNvPicPr>
            <a:picLocks noChangeAspect="1"/>
          </p:cNvPicPr>
          <p:nvPr/>
        </p:nvPicPr>
        <p:blipFill>
          <a:blip r:embed="rId3" cstate="print"/>
          <a:stretch>
            <a:fillRect/>
          </a:stretch>
        </p:blipFill>
        <p:spPr>
          <a:xfrm>
            <a:off x="0" y="914466"/>
            <a:ext cx="9144000" cy="5943534"/>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50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500"/>
                            </p:stCondLst>
                            <p:childTnLst>
                              <p:par>
                                <p:cTn id="11" presetID="10" presetClass="entr" presetSubtype="0" fill="hold" nodeType="after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タイトル 1"/>
          <p:cNvSpPr>
            <a:spLocks noGrp="1"/>
          </p:cNvSpPr>
          <p:nvPr>
            <p:ph type="title"/>
          </p:nvPr>
        </p:nvSpPr>
        <p:spPr>
          <a:xfrm>
            <a:off x="1142982" y="228600"/>
            <a:ext cx="7086522" cy="1371648"/>
          </a:xfrm>
        </p:spPr>
        <p:txBody>
          <a:bodyPr/>
          <a:lstStyle/>
          <a:p>
            <a:r>
              <a:rPr kumimoji="1" lang="ja-JP" altLang="en-US" sz="3200" b="0" dirty="0" smtClean="0">
                <a:solidFill>
                  <a:srgbClr val="7030A0"/>
                </a:solidFill>
                <a:latin typeface="メイリオ" pitchFamily="50" charset="-128"/>
                <a:ea typeface="メイリオ" pitchFamily="50" charset="-128"/>
                <a:cs typeface="メイリオ" pitchFamily="50" charset="-128"/>
              </a:rPr>
              <a:t>バイオミメティクスという考え方</a:t>
            </a:r>
            <a:r>
              <a:rPr kumimoji="1" lang="en-US" altLang="ja-JP" sz="3200" b="0" dirty="0" smtClean="0">
                <a:solidFill>
                  <a:srgbClr val="7030A0"/>
                </a:solidFill>
                <a:latin typeface="メイリオ" pitchFamily="50" charset="-128"/>
                <a:ea typeface="メイリオ" pitchFamily="50" charset="-128"/>
                <a:cs typeface="メイリオ" pitchFamily="50" charset="-128"/>
              </a:rPr>
              <a:t/>
            </a:r>
            <a:br>
              <a:rPr kumimoji="1" lang="en-US" altLang="ja-JP" sz="3200" b="0" dirty="0" smtClean="0">
                <a:solidFill>
                  <a:srgbClr val="7030A0"/>
                </a:solidFill>
                <a:latin typeface="メイリオ" pitchFamily="50" charset="-128"/>
                <a:ea typeface="メイリオ" pitchFamily="50" charset="-128"/>
                <a:cs typeface="メイリオ" pitchFamily="50" charset="-128"/>
              </a:rPr>
            </a:br>
            <a:r>
              <a:rPr kumimoji="1" lang="ja-JP" altLang="en-US" sz="3200" b="0" dirty="0" smtClean="0">
                <a:solidFill>
                  <a:srgbClr val="7030A0"/>
                </a:solidFill>
                <a:latin typeface="メイリオ" pitchFamily="50" charset="-128"/>
                <a:ea typeface="メイリオ" pitchFamily="50" charset="-128"/>
                <a:cs typeface="メイリオ" pitchFamily="50" charset="-128"/>
              </a:rPr>
              <a:t>（生体模倣）</a:t>
            </a:r>
            <a:endParaRPr kumimoji="1" lang="ja-JP" altLang="en-US" sz="3200" b="0" dirty="0">
              <a:solidFill>
                <a:srgbClr val="7030A0"/>
              </a:solidFill>
              <a:latin typeface="メイリオ" pitchFamily="50" charset="-128"/>
              <a:ea typeface="メイリオ" pitchFamily="50" charset="-128"/>
              <a:cs typeface="メイリオ" pitchFamily="50" charset="-128"/>
            </a:endParaRPr>
          </a:p>
        </p:txBody>
      </p:sp>
      <p:pic>
        <p:nvPicPr>
          <p:cNvPr id="7" name="図 6" descr="生体社会論夢山版.mov_000219756.jpg"/>
          <p:cNvPicPr>
            <a:picLocks noChangeAspect="1"/>
          </p:cNvPicPr>
          <p:nvPr/>
        </p:nvPicPr>
        <p:blipFill>
          <a:blip r:embed="rId2" cstate="print"/>
          <a:stretch>
            <a:fillRect/>
          </a:stretch>
        </p:blipFill>
        <p:spPr>
          <a:xfrm>
            <a:off x="0" y="1698729"/>
            <a:ext cx="9183502" cy="5159271"/>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500"/>
                                  </p:stCondLst>
                                  <p:childTnLst>
                                    <p:set>
                                      <p:cBhvr>
                                        <p:cTn id="6" dur="1" fill="hold">
                                          <p:stCondLst>
                                            <p:cond delay="0"/>
                                          </p:stCondLst>
                                        </p:cTn>
                                        <p:tgtEl>
                                          <p:spTgt spid="4"/>
                                        </p:tgtEl>
                                        <p:attrNameLst>
                                          <p:attrName>style.visibility</p:attrName>
                                        </p:attrNameLst>
                                      </p:cBhvr>
                                      <p:to>
                                        <p:strVal val="visible"/>
                                      </p:to>
                                    </p:set>
                                    <p:animEffect transition="in" filter="slide(fromBottom)">
                                      <p:cBhvr>
                                        <p:cTn id="7" dur="500"/>
                                        <p:tgtEl>
                                          <p:spTgt spid="4"/>
                                        </p:tgtEl>
                                      </p:cBhvr>
                                    </p:animEffect>
                                  </p:childTnLst>
                                </p:cTn>
                              </p:par>
                            </p:childTnLst>
                          </p:cTn>
                        </p:par>
                        <p:par>
                          <p:cTn id="8" fill="hold">
                            <p:stCondLst>
                              <p:cond delay="1000"/>
                            </p:stCondLst>
                            <p:childTnLst>
                              <p:par>
                                <p:cTn id="9" presetID="53"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タイトル 1"/>
          <p:cNvSpPr>
            <a:spLocks noGrp="1"/>
          </p:cNvSpPr>
          <p:nvPr>
            <p:ph type="title"/>
          </p:nvPr>
        </p:nvSpPr>
        <p:spPr>
          <a:xfrm>
            <a:off x="609704" y="228600"/>
            <a:ext cx="7924700" cy="1447846"/>
          </a:xfrm>
        </p:spPr>
        <p:txBody>
          <a:bodyPr/>
          <a:lstStyle/>
          <a:p>
            <a:r>
              <a:rPr kumimoji="1" lang="ja-JP" altLang="en-US" sz="3200" b="0" dirty="0" smtClean="0">
                <a:solidFill>
                  <a:srgbClr val="7030A0"/>
                </a:solidFill>
                <a:latin typeface="メイリオ" pitchFamily="50" charset="-128"/>
                <a:ea typeface="メイリオ" pitchFamily="50" charset="-128"/>
                <a:cs typeface="メイリオ" pitchFamily="50" charset="-128"/>
              </a:rPr>
              <a:t>血液の循環を経済システムに応用しよう！</a:t>
            </a:r>
            <a:r>
              <a:rPr kumimoji="1" lang="en-US" altLang="ja-JP" sz="3200" b="0" dirty="0" smtClean="0">
                <a:solidFill>
                  <a:srgbClr val="7030A0"/>
                </a:solidFill>
                <a:latin typeface="メイリオ" pitchFamily="50" charset="-128"/>
                <a:ea typeface="メイリオ" pitchFamily="50" charset="-128"/>
                <a:cs typeface="メイリオ" pitchFamily="50" charset="-128"/>
              </a:rPr>
              <a:t/>
            </a:r>
            <a:br>
              <a:rPr kumimoji="1" lang="en-US" altLang="ja-JP" sz="3200" b="0" dirty="0" smtClean="0">
                <a:solidFill>
                  <a:srgbClr val="7030A0"/>
                </a:solidFill>
                <a:latin typeface="メイリオ" pitchFamily="50" charset="-128"/>
                <a:ea typeface="メイリオ" pitchFamily="50" charset="-128"/>
                <a:cs typeface="メイリオ" pitchFamily="50" charset="-128"/>
              </a:rPr>
            </a:br>
            <a:r>
              <a:rPr kumimoji="1" lang="ja-JP" altLang="en-US" sz="3200" b="0" dirty="0" smtClean="0">
                <a:solidFill>
                  <a:srgbClr val="7030A0"/>
                </a:solidFill>
                <a:latin typeface="メイリオ" pitchFamily="50" charset="-128"/>
                <a:ea typeface="メイリオ" pitchFamily="50" charset="-128"/>
                <a:cs typeface="メイリオ" pitchFamily="50" charset="-128"/>
              </a:rPr>
              <a:t>（血液は細胞の隅々にまで循環する！）</a:t>
            </a:r>
            <a:endParaRPr kumimoji="1" lang="ja-JP" altLang="en-US" sz="3200" b="0" dirty="0">
              <a:solidFill>
                <a:srgbClr val="7030A0"/>
              </a:solidFill>
              <a:latin typeface="メイリオ" pitchFamily="50" charset="-128"/>
              <a:ea typeface="メイリオ" pitchFamily="50" charset="-128"/>
              <a:cs typeface="メイリオ" pitchFamily="50" charset="-128"/>
            </a:endParaRPr>
          </a:p>
        </p:txBody>
      </p:sp>
      <p:pic>
        <p:nvPicPr>
          <p:cNvPr id="7" name="図 6" descr="血液は国民にあたる.png"/>
          <p:cNvPicPr>
            <a:picLocks noChangeAspect="1"/>
          </p:cNvPicPr>
          <p:nvPr/>
        </p:nvPicPr>
        <p:blipFill>
          <a:blip r:embed="rId2" cstate="print"/>
          <a:stretch>
            <a:fillRect/>
          </a:stretch>
        </p:blipFill>
        <p:spPr>
          <a:xfrm>
            <a:off x="0" y="1720922"/>
            <a:ext cx="9144000" cy="5137078"/>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500"/>
                                  </p:stCondLst>
                                  <p:childTnLst>
                                    <p:set>
                                      <p:cBhvr>
                                        <p:cTn id="6" dur="1" fill="hold">
                                          <p:stCondLst>
                                            <p:cond delay="0"/>
                                          </p:stCondLst>
                                        </p:cTn>
                                        <p:tgtEl>
                                          <p:spTgt spid="4"/>
                                        </p:tgtEl>
                                        <p:attrNameLst>
                                          <p:attrName>style.visibility</p:attrName>
                                        </p:attrNameLst>
                                      </p:cBhvr>
                                      <p:to>
                                        <p:strVal val="visible"/>
                                      </p:to>
                                    </p:set>
                                    <p:animEffect transition="in" filter="slide(fromBottom)">
                                      <p:cBhvr>
                                        <p:cTn id="7" dur="500"/>
                                        <p:tgtEl>
                                          <p:spTgt spid="4"/>
                                        </p:tgtEl>
                                      </p:cBhvr>
                                    </p:animEffect>
                                  </p:childTnLst>
                                </p:cTn>
                              </p:par>
                            </p:childTnLst>
                          </p:cTn>
                        </p:par>
                        <p:par>
                          <p:cTn id="8" fill="hold">
                            <p:stCondLst>
                              <p:cond delay="1000"/>
                            </p:stCondLst>
                            <p:childTnLst>
                              <p:par>
                                <p:cTn id="9" presetID="39" presetClass="entr" presetSubtype="0" accel="10000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ppt_h</p:attrName>
                                        </p:attrNameLst>
                                      </p:cBhvr>
                                      <p:tavLst>
                                        <p:tav tm="0">
                                          <p:val>
                                            <p:strVal val="#ppt_h/20"/>
                                          </p:val>
                                        </p:tav>
                                        <p:tav tm="50000">
                                          <p:val>
                                            <p:strVal val="#ppt_h/20"/>
                                          </p:val>
                                        </p:tav>
                                        <p:tav tm="100000">
                                          <p:val>
                                            <p:strVal val="#ppt_h"/>
                                          </p:val>
                                        </p:tav>
                                      </p:tavLst>
                                    </p:anim>
                                    <p:anim calcmode="lin" valueType="num">
                                      <p:cBhvr>
                                        <p:cTn id="12" dur="500" fill="hold"/>
                                        <p:tgtEl>
                                          <p:spTgt spid="7"/>
                                        </p:tgtEl>
                                        <p:attrNameLst>
                                          <p:attrName>ppt_w</p:attrName>
                                        </p:attrNameLst>
                                      </p:cBhvr>
                                      <p:tavLst>
                                        <p:tav tm="0">
                                          <p:val>
                                            <p:strVal val="#ppt_w+.3"/>
                                          </p:val>
                                        </p:tav>
                                        <p:tav tm="50000">
                                          <p:val>
                                            <p:strVal val="#ppt_w+.3"/>
                                          </p:val>
                                        </p:tav>
                                        <p:tav tm="100000">
                                          <p:val>
                                            <p:strVal val="#ppt_w"/>
                                          </p:val>
                                        </p:tav>
                                      </p:tavLst>
                                    </p:anim>
                                    <p:anim calcmode="lin" valueType="num">
                                      <p:cBhvr>
                                        <p:cTn id="13" dur="500" fill="hold"/>
                                        <p:tgtEl>
                                          <p:spTgt spid="7"/>
                                        </p:tgtEl>
                                        <p:attrNameLst>
                                          <p:attrName>ppt_x</p:attrName>
                                        </p:attrNameLst>
                                      </p:cBhvr>
                                      <p:tavLst>
                                        <p:tav tm="0">
                                          <p:val>
                                            <p:strVal val="#ppt_x-.3"/>
                                          </p:val>
                                        </p:tav>
                                        <p:tav tm="50000">
                                          <p:val>
                                            <p:strVal val="#ppt_x"/>
                                          </p:val>
                                        </p:tav>
                                        <p:tav tm="100000">
                                          <p:val>
                                            <p:strVal val="#ppt_x"/>
                                          </p:val>
                                        </p:tav>
                                      </p:tavLst>
                                    </p:anim>
                                    <p:anim calcmode="lin" valueType="num">
                                      <p:cBhvr>
                                        <p:cTn id="14"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304912" y="228600"/>
            <a:ext cx="8381888" cy="735013"/>
          </a:xfrm>
        </p:spPr>
        <p:txBody>
          <a:bodyPr/>
          <a:lstStyle/>
          <a:p>
            <a:r>
              <a:rPr lang="ja-JP" altLang="en-US" b="0" dirty="0">
                <a:latin typeface="メイリオ" pitchFamily="50" charset="-128"/>
                <a:ea typeface="メイリオ" pitchFamily="50" charset="-128"/>
              </a:rPr>
              <a:t>山田方谷</a:t>
            </a:r>
            <a:r>
              <a:rPr lang="ja-JP" altLang="en-US" b="0" dirty="0" smtClean="0">
                <a:latin typeface="メイリオ" pitchFamily="50" charset="-128"/>
                <a:ea typeface="メイリオ" pitchFamily="50" charset="-128"/>
              </a:rPr>
              <a:t>の独創的なアイディアの例</a:t>
            </a:r>
            <a:endParaRPr lang="ja-JP" altLang="ja-JP" b="0" dirty="0">
              <a:latin typeface="メイリオ" pitchFamily="50" charset="-128"/>
              <a:ea typeface="メイリオ" pitchFamily="50" charset="-128"/>
            </a:endParaRPr>
          </a:p>
        </p:txBody>
      </p:sp>
      <p:sp>
        <p:nvSpPr>
          <p:cNvPr id="7171" name="Rectangle 3"/>
          <p:cNvSpPr>
            <a:spLocks noGrp="1" noChangeArrowheads="1"/>
          </p:cNvSpPr>
          <p:nvPr>
            <p:ph type="body" idx="1"/>
          </p:nvPr>
        </p:nvSpPr>
        <p:spPr>
          <a:xfrm>
            <a:off x="990694" y="1066862"/>
            <a:ext cx="7697694" cy="4724334"/>
          </a:xfrm>
        </p:spPr>
        <p:txBody>
          <a:bodyPr/>
          <a:lstStyle/>
          <a:p>
            <a:r>
              <a:rPr lang="ja-JP" altLang="en-US" sz="2000" dirty="0" smtClean="0">
                <a:latin typeface="メイリオ" pitchFamily="50" charset="-128"/>
                <a:ea typeface="メイリオ" pitchFamily="50" charset="-128"/>
              </a:rPr>
              <a:t>藩が財政難であることを内外に公開！</a:t>
            </a:r>
          </a:p>
          <a:p>
            <a:r>
              <a:rPr lang="ja-JP" altLang="en-US" sz="2000" dirty="0" smtClean="0">
                <a:latin typeface="メイリオ" pitchFamily="50" charset="-128"/>
                <a:ea typeface="メイリオ" pitchFamily="50" charset="-128"/>
              </a:rPr>
              <a:t>債務を</a:t>
            </a:r>
            <a:r>
              <a:rPr lang="en-US" altLang="ja-JP" sz="2000" dirty="0" smtClean="0">
                <a:latin typeface="メイリオ" pitchFamily="50" charset="-128"/>
                <a:ea typeface="メイリオ" pitchFamily="50" charset="-128"/>
              </a:rPr>
              <a:t>50</a:t>
            </a:r>
            <a:r>
              <a:rPr lang="ja-JP" altLang="en-US" sz="2000" dirty="0" smtClean="0">
                <a:latin typeface="メイリオ" pitchFamily="50" charset="-128"/>
                <a:ea typeface="メイリオ" pitchFamily="50" charset="-128"/>
              </a:rPr>
              <a:t>年かけて返済することを大坂の商人に認めさせた！</a:t>
            </a:r>
          </a:p>
          <a:p>
            <a:r>
              <a:rPr lang="ja-JP" altLang="en-US" sz="2000" dirty="0" smtClean="0">
                <a:latin typeface="メイリオ" pitchFamily="50" charset="-128"/>
                <a:ea typeface="メイリオ" pitchFamily="50" charset="-128"/>
              </a:rPr>
              <a:t>大坂の</a:t>
            </a:r>
            <a:r>
              <a:rPr lang="ja-JP" altLang="en-US" sz="2000" dirty="0" smtClean="0">
                <a:solidFill>
                  <a:srgbClr val="FF0000"/>
                </a:solidFill>
                <a:latin typeface="メイリオ" pitchFamily="50" charset="-128"/>
                <a:ea typeface="メイリオ" pitchFamily="50" charset="-128"/>
              </a:rPr>
              <a:t>蔵屋敷を廃止</a:t>
            </a:r>
            <a:r>
              <a:rPr lang="ja-JP" altLang="en-US" sz="2000" dirty="0" smtClean="0">
                <a:latin typeface="メイリオ" pitchFamily="50" charset="-128"/>
                <a:ea typeface="メイリオ" pitchFamily="50" charset="-128"/>
              </a:rPr>
              <a:t>して領内に蔵を移設した！</a:t>
            </a:r>
          </a:p>
          <a:p>
            <a:r>
              <a:rPr lang="ja-JP" altLang="en-US" sz="2000" dirty="0" smtClean="0">
                <a:latin typeface="メイリオ" pitchFamily="50" charset="-128"/>
                <a:ea typeface="メイリオ" pitchFamily="50" charset="-128"/>
              </a:rPr>
              <a:t>賄賂や接待を受ける事を禁止、方谷自身も家計を公開！</a:t>
            </a:r>
          </a:p>
          <a:p>
            <a:r>
              <a:rPr lang="ja-JP" altLang="en-US" sz="2000" dirty="0" smtClean="0">
                <a:solidFill>
                  <a:srgbClr val="FF0000"/>
                </a:solidFill>
                <a:latin typeface="メイリオ" pitchFamily="50" charset="-128"/>
                <a:ea typeface="メイリオ" pitchFamily="50" charset="-128"/>
              </a:rPr>
              <a:t>信用を失った藩札を回収し、河原で焼き捨てた！</a:t>
            </a:r>
          </a:p>
          <a:p>
            <a:r>
              <a:rPr lang="ja-JP" altLang="en-US" sz="2000" dirty="0" smtClean="0">
                <a:latin typeface="メイリオ" pitchFamily="50" charset="-128"/>
                <a:ea typeface="メイリオ" pitchFamily="50" charset="-128"/>
              </a:rPr>
              <a:t>特産品を開発し、「</a:t>
            </a:r>
            <a:r>
              <a:rPr lang="ja-JP" altLang="en-US" sz="2000" dirty="0" smtClean="0">
                <a:solidFill>
                  <a:srgbClr val="FF0000"/>
                </a:solidFill>
                <a:latin typeface="メイリオ" pitchFamily="50" charset="-128"/>
                <a:ea typeface="メイリオ" pitchFamily="50" charset="-128"/>
              </a:rPr>
              <a:t>撫育局</a:t>
            </a:r>
            <a:r>
              <a:rPr lang="ja-JP" altLang="en-US" sz="2000" dirty="0" smtClean="0">
                <a:latin typeface="メイリオ" pitchFamily="50" charset="-128"/>
                <a:ea typeface="メイリオ" pitchFamily="50" charset="-128"/>
              </a:rPr>
              <a:t>」を設置して専売制を導入！</a:t>
            </a:r>
          </a:p>
          <a:p>
            <a:pPr>
              <a:buNone/>
            </a:pPr>
            <a:r>
              <a:rPr lang="ja-JP" altLang="en-US" sz="2000" dirty="0" smtClean="0">
                <a:latin typeface="メイリオ" pitchFamily="50" charset="-128"/>
                <a:ea typeface="メイリオ" pitchFamily="50" charset="-128"/>
              </a:rPr>
              <a:t>　（他の藩と違い、生産者に利益をもたらすためにした。）</a:t>
            </a:r>
          </a:p>
          <a:p>
            <a:r>
              <a:rPr lang="ja-JP" altLang="en-US" sz="2000" dirty="0" smtClean="0">
                <a:latin typeface="メイリオ" pitchFamily="50" charset="-128"/>
                <a:ea typeface="メイリオ" pitchFamily="50" charset="-128"/>
              </a:rPr>
              <a:t>大坂の商人を通さず、直接江戸に商品を持ち込み販売した！</a:t>
            </a:r>
          </a:p>
          <a:p>
            <a:r>
              <a:rPr lang="ja-JP" altLang="en-US" sz="2000" dirty="0" smtClean="0">
                <a:latin typeface="メイリオ" pitchFamily="50" charset="-128"/>
                <a:ea typeface="メイリオ" pitchFamily="50" charset="-128"/>
              </a:rPr>
              <a:t>教育を重視し、</a:t>
            </a:r>
            <a:r>
              <a:rPr lang="ja-JP" altLang="en-US" sz="2000" dirty="0" smtClean="0">
                <a:solidFill>
                  <a:srgbClr val="FF0000"/>
                </a:solidFill>
                <a:latin typeface="メイリオ" pitchFamily="50" charset="-128"/>
                <a:ea typeface="メイリオ" pitchFamily="50" charset="-128"/>
              </a:rPr>
              <a:t>身分に関係なく優秀者を藩士に取立てた！</a:t>
            </a:r>
          </a:p>
          <a:p>
            <a:r>
              <a:rPr lang="ja-JP" altLang="en-US" sz="2000" dirty="0" smtClean="0">
                <a:latin typeface="メイリオ" pitchFamily="50" charset="-128"/>
                <a:ea typeface="メイリオ" pitchFamily="50" charset="-128"/>
              </a:rPr>
              <a:t>下級武士に新しく耕地を開墾させた（</a:t>
            </a:r>
            <a:r>
              <a:rPr lang="ja-JP" altLang="en-US" sz="2000" dirty="0" smtClean="0">
                <a:solidFill>
                  <a:srgbClr val="FF0000"/>
                </a:solidFill>
                <a:latin typeface="メイリオ" pitchFamily="50" charset="-128"/>
                <a:ea typeface="メイリオ" pitchFamily="50" charset="-128"/>
              </a:rPr>
              <a:t>屯田制</a:t>
            </a:r>
            <a:r>
              <a:rPr lang="ja-JP" altLang="en-US" sz="2000" dirty="0" smtClean="0">
                <a:latin typeface="メイリオ" pitchFamily="50" charset="-128"/>
                <a:ea typeface="メイリオ" pitchFamily="50" charset="-128"/>
              </a:rPr>
              <a:t>）</a:t>
            </a:r>
          </a:p>
          <a:p>
            <a:r>
              <a:rPr lang="ja-JP" altLang="en-US" sz="2000" dirty="0" smtClean="0">
                <a:solidFill>
                  <a:srgbClr val="FF0000"/>
                </a:solidFill>
                <a:latin typeface="メイリオ" pitchFamily="50" charset="-128"/>
                <a:ea typeface="メイリオ" pitchFamily="50" charset="-128"/>
              </a:rPr>
              <a:t>　　　　　　西洋式の兵法</a:t>
            </a:r>
            <a:r>
              <a:rPr lang="ja-JP" altLang="en-US" sz="2000" dirty="0" smtClean="0">
                <a:latin typeface="メイリオ" pitchFamily="50" charset="-128"/>
                <a:ea typeface="メイリオ" pitchFamily="50" charset="-128"/>
              </a:rPr>
              <a:t>を学び、</a:t>
            </a:r>
            <a:r>
              <a:rPr lang="ja-JP" altLang="en-US" sz="2000" dirty="0" smtClean="0">
                <a:solidFill>
                  <a:srgbClr val="FF0000"/>
                </a:solidFill>
                <a:latin typeface="メイリオ" pitchFamily="50" charset="-128"/>
                <a:ea typeface="メイリオ" pitchFamily="50" charset="-128"/>
              </a:rPr>
              <a:t>農兵制</a:t>
            </a:r>
            <a:r>
              <a:rPr lang="ja-JP" altLang="en-US" sz="2000" dirty="0" smtClean="0">
                <a:latin typeface="メイリオ" pitchFamily="50" charset="-128"/>
                <a:ea typeface="メイリオ" pitchFamily="50" charset="-128"/>
              </a:rPr>
              <a:t>を導入！</a:t>
            </a:r>
          </a:p>
          <a:p>
            <a:pPr>
              <a:buNone/>
            </a:pPr>
            <a:r>
              <a:rPr lang="ja-JP" altLang="en-US" sz="2000" dirty="0" smtClean="0">
                <a:latin typeface="メイリオ" pitchFamily="50" charset="-128"/>
                <a:ea typeface="メイリオ" pitchFamily="50" charset="-128"/>
              </a:rPr>
              <a:t>　　　　　　（若手藩士と農民からの志願者による軍制を導入）</a:t>
            </a:r>
          </a:p>
          <a:p>
            <a:endParaRPr lang="ja-JP" altLang="ja-JP" sz="2000" dirty="0">
              <a:latin typeface="メイリオ" pitchFamily="50" charset="-128"/>
              <a:ea typeface="メイリオ" pitchFamily="50" charset="-128"/>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170"/>
                                        </p:tgtEl>
                                        <p:attrNameLst>
                                          <p:attrName>style.visibility</p:attrName>
                                        </p:attrNameLst>
                                      </p:cBhvr>
                                      <p:to>
                                        <p:strVal val="visible"/>
                                      </p:to>
                                    </p:set>
                                    <p:animEffect transition="in" filter="fade">
                                      <p:cBhvr>
                                        <p:cTn id="7" dur="500"/>
                                        <p:tgtEl>
                                          <p:spTgt spid="7170"/>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7171">
                                            <p:txEl>
                                              <p:pRg st="0" end="0"/>
                                            </p:txEl>
                                          </p:spTgt>
                                        </p:tgtEl>
                                        <p:attrNameLst>
                                          <p:attrName>style.visibility</p:attrName>
                                        </p:attrNameLst>
                                      </p:cBhvr>
                                      <p:to>
                                        <p:strVal val="visible"/>
                                      </p:to>
                                    </p:set>
                                    <p:animEffect transition="in" filter="wipe(left)">
                                      <p:cBhvr>
                                        <p:cTn id="11" dur="500"/>
                                        <p:tgtEl>
                                          <p:spTgt spid="7171">
                                            <p:txEl>
                                              <p:pRg st="0" end="0"/>
                                            </p:txEl>
                                          </p:spTgt>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7171">
                                            <p:txEl>
                                              <p:pRg st="1" end="1"/>
                                            </p:txEl>
                                          </p:spTgt>
                                        </p:tgtEl>
                                        <p:attrNameLst>
                                          <p:attrName>style.visibility</p:attrName>
                                        </p:attrNameLst>
                                      </p:cBhvr>
                                      <p:to>
                                        <p:strVal val="visible"/>
                                      </p:to>
                                    </p:set>
                                    <p:animEffect transition="in" filter="wipe(left)">
                                      <p:cBhvr>
                                        <p:cTn id="14" dur="500"/>
                                        <p:tgtEl>
                                          <p:spTgt spid="7171">
                                            <p:txEl>
                                              <p:pRg st="1" end="1"/>
                                            </p:txEl>
                                          </p:spTgt>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7171">
                                            <p:txEl>
                                              <p:pRg st="2" end="2"/>
                                            </p:txEl>
                                          </p:spTgt>
                                        </p:tgtEl>
                                        <p:attrNameLst>
                                          <p:attrName>style.visibility</p:attrName>
                                        </p:attrNameLst>
                                      </p:cBhvr>
                                      <p:to>
                                        <p:strVal val="visible"/>
                                      </p:to>
                                    </p:set>
                                    <p:animEffect transition="in" filter="wipe(left)">
                                      <p:cBhvr>
                                        <p:cTn id="17" dur="500"/>
                                        <p:tgtEl>
                                          <p:spTgt spid="7171">
                                            <p:txEl>
                                              <p:pRg st="2" end="2"/>
                                            </p:txEl>
                                          </p:spTgt>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7171">
                                            <p:txEl>
                                              <p:pRg st="3" end="3"/>
                                            </p:txEl>
                                          </p:spTgt>
                                        </p:tgtEl>
                                        <p:attrNameLst>
                                          <p:attrName>style.visibility</p:attrName>
                                        </p:attrNameLst>
                                      </p:cBhvr>
                                      <p:to>
                                        <p:strVal val="visible"/>
                                      </p:to>
                                    </p:set>
                                    <p:animEffect transition="in" filter="wipe(left)">
                                      <p:cBhvr>
                                        <p:cTn id="20" dur="500"/>
                                        <p:tgtEl>
                                          <p:spTgt spid="7171">
                                            <p:txEl>
                                              <p:pRg st="3" end="3"/>
                                            </p:txEl>
                                          </p:spTgt>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7171">
                                            <p:txEl>
                                              <p:pRg st="4" end="4"/>
                                            </p:txEl>
                                          </p:spTgt>
                                        </p:tgtEl>
                                        <p:attrNameLst>
                                          <p:attrName>style.visibility</p:attrName>
                                        </p:attrNameLst>
                                      </p:cBhvr>
                                      <p:to>
                                        <p:strVal val="visible"/>
                                      </p:to>
                                    </p:set>
                                    <p:animEffect transition="in" filter="wipe(left)">
                                      <p:cBhvr>
                                        <p:cTn id="23" dur="500"/>
                                        <p:tgtEl>
                                          <p:spTgt spid="7171">
                                            <p:txEl>
                                              <p:pRg st="4" end="4"/>
                                            </p:txEl>
                                          </p:spTgt>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7171">
                                            <p:txEl>
                                              <p:pRg st="5" end="5"/>
                                            </p:txEl>
                                          </p:spTgt>
                                        </p:tgtEl>
                                        <p:attrNameLst>
                                          <p:attrName>style.visibility</p:attrName>
                                        </p:attrNameLst>
                                      </p:cBhvr>
                                      <p:to>
                                        <p:strVal val="visible"/>
                                      </p:to>
                                    </p:set>
                                    <p:animEffect transition="in" filter="wipe(left)">
                                      <p:cBhvr>
                                        <p:cTn id="26" dur="500"/>
                                        <p:tgtEl>
                                          <p:spTgt spid="7171">
                                            <p:txEl>
                                              <p:pRg st="5" end="5"/>
                                            </p:txEl>
                                          </p:spTgt>
                                        </p:tgtEl>
                                      </p:cBhvr>
                                    </p:animEffect>
                                  </p:childTnLst>
                                </p:cTn>
                              </p:par>
                              <p:par>
                                <p:cTn id="27" presetID="22" presetClass="entr" presetSubtype="8" fill="hold" grpId="0" nodeType="withEffect">
                                  <p:stCondLst>
                                    <p:cond delay="0"/>
                                  </p:stCondLst>
                                  <p:childTnLst>
                                    <p:set>
                                      <p:cBhvr>
                                        <p:cTn id="28" dur="1" fill="hold">
                                          <p:stCondLst>
                                            <p:cond delay="0"/>
                                          </p:stCondLst>
                                        </p:cTn>
                                        <p:tgtEl>
                                          <p:spTgt spid="7171">
                                            <p:txEl>
                                              <p:pRg st="6" end="6"/>
                                            </p:txEl>
                                          </p:spTgt>
                                        </p:tgtEl>
                                        <p:attrNameLst>
                                          <p:attrName>style.visibility</p:attrName>
                                        </p:attrNameLst>
                                      </p:cBhvr>
                                      <p:to>
                                        <p:strVal val="visible"/>
                                      </p:to>
                                    </p:set>
                                    <p:animEffect transition="in" filter="wipe(left)">
                                      <p:cBhvr>
                                        <p:cTn id="29" dur="500"/>
                                        <p:tgtEl>
                                          <p:spTgt spid="7171">
                                            <p:txEl>
                                              <p:pRg st="6" end="6"/>
                                            </p:txEl>
                                          </p:spTgt>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7171">
                                            <p:txEl>
                                              <p:pRg st="7" end="7"/>
                                            </p:txEl>
                                          </p:spTgt>
                                        </p:tgtEl>
                                        <p:attrNameLst>
                                          <p:attrName>style.visibility</p:attrName>
                                        </p:attrNameLst>
                                      </p:cBhvr>
                                      <p:to>
                                        <p:strVal val="visible"/>
                                      </p:to>
                                    </p:set>
                                    <p:animEffect transition="in" filter="wipe(left)">
                                      <p:cBhvr>
                                        <p:cTn id="32" dur="500"/>
                                        <p:tgtEl>
                                          <p:spTgt spid="7171">
                                            <p:txEl>
                                              <p:pRg st="7" end="7"/>
                                            </p:txEl>
                                          </p:spTgt>
                                        </p:tgtEl>
                                      </p:cBhvr>
                                    </p:animEffect>
                                  </p:childTnLst>
                                </p:cTn>
                              </p:par>
                              <p:par>
                                <p:cTn id="33" presetID="22" presetClass="entr" presetSubtype="8" fill="hold" grpId="0" nodeType="withEffect">
                                  <p:stCondLst>
                                    <p:cond delay="0"/>
                                  </p:stCondLst>
                                  <p:childTnLst>
                                    <p:set>
                                      <p:cBhvr>
                                        <p:cTn id="34" dur="1" fill="hold">
                                          <p:stCondLst>
                                            <p:cond delay="0"/>
                                          </p:stCondLst>
                                        </p:cTn>
                                        <p:tgtEl>
                                          <p:spTgt spid="7171">
                                            <p:txEl>
                                              <p:pRg st="8" end="8"/>
                                            </p:txEl>
                                          </p:spTgt>
                                        </p:tgtEl>
                                        <p:attrNameLst>
                                          <p:attrName>style.visibility</p:attrName>
                                        </p:attrNameLst>
                                      </p:cBhvr>
                                      <p:to>
                                        <p:strVal val="visible"/>
                                      </p:to>
                                    </p:set>
                                    <p:animEffect transition="in" filter="wipe(left)">
                                      <p:cBhvr>
                                        <p:cTn id="35" dur="500"/>
                                        <p:tgtEl>
                                          <p:spTgt spid="7171">
                                            <p:txEl>
                                              <p:pRg st="8" end="8"/>
                                            </p:txEl>
                                          </p:spTgt>
                                        </p:tgtEl>
                                      </p:cBhvr>
                                    </p:animEffect>
                                  </p:childTnLst>
                                </p:cTn>
                              </p:par>
                              <p:par>
                                <p:cTn id="36" presetID="22" presetClass="entr" presetSubtype="8" fill="hold" grpId="0" nodeType="withEffect">
                                  <p:stCondLst>
                                    <p:cond delay="0"/>
                                  </p:stCondLst>
                                  <p:childTnLst>
                                    <p:set>
                                      <p:cBhvr>
                                        <p:cTn id="37" dur="1" fill="hold">
                                          <p:stCondLst>
                                            <p:cond delay="0"/>
                                          </p:stCondLst>
                                        </p:cTn>
                                        <p:tgtEl>
                                          <p:spTgt spid="7171">
                                            <p:txEl>
                                              <p:pRg st="9" end="9"/>
                                            </p:txEl>
                                          </p:spTgt>
                                        </p:tgtEl>
                                        <p:attrNameLst>
                                          <p:attrName>style.visibility</p:attrName>
                                        </p:attrNameLst>
                                      </p:cBhvr>
                                      <p:to>
                                        <p:strVal val="visible"/>
                                      </p:to>
                                    </p:set>
                                    <p:animEffect transition="in" filter="wipe(left)">
                                      <p:cBhvr>
                                        <p:cTn id="38" dur="500"/>
                                        <p:tgtEl>
                                          <p:spTgt spid="7171">
                                            <p:txEl>
                                              <p:pRg st="9" end="9"/>
                                            </p:txEl>
                                          </p:spTgt>
                                        </p:tgtEl>
                                      </p:cBhvr>
                                    </p:animEffect>
                                  </p:childTnLst>
                                </p:cTn>
                              </p:par>
                              <p:par>
                                <p:cTn id="39" presetID="22" presetClass="entr" presetSubtype="8" fill="hold" grpId="0" nodeType="withEffect">
                                  <p:stCondLst>
                                    <p:cond delay="0"/>
                                  </p:stCondLst>
                                  <p:childTnLst>
                                    <p:set>
                                      <p:cBhvr>
                                        <p:cTn id="40" dur="1" fill="hold">
                                          <p:stCondLst>
                                            <p:cond delay="0"/>
                                          </p:stCondLst>
                                        </p:cTn>
                                        <p:tgtEl>
                                          <p:spTgt spid="7171">
                                            <p:txEl>
                                              <p:pRg st="10" end="10"/>
                                            </p:txEl>
                                          </p:spTgt>
                                        </p:tgtEl>
                                        <p:attrNameLst>
                                          <p:attrName>style.visibility</p:attrName>
                                        </p:attrNameLst>
                                      </p:cBhvr>
                                      <p:to>
                                        <p:strVal val="visible"/>
                                      </p:to>
                                    </p:set>
                                    <p:animEffect transition="in" filter="wipe(left)">
                                      <p:cBhvr>
                                        <p:cTn id="41" dur="500"/>
                                        <p:tgtEl>
                                          <p:spTgt spid="7171">
                                            <p:txEl>
                                              <p:pRg st="10" end="10"/>
                                            </p:txEl>
                                          </p:spTgt>
                                        </p:tgtEl>
                                      </p:cBhvr>
                                    </p:animEffect>
                                  </p:childTnLst>
                                </p:cTn>
                              </p:par>
                              <p:par>
                                <p:cTn id="42" presetID="22" presetClass="entr" presetSubtype="8" fill="hold" grpId="0" nodeType="withEffect">
                                  <p:stCondLst>
                                    <p:cond delay="0"/>
                                  </p:stCondLst>
                                  <p:childTnLst>
                                    <p:set>
                                      <p:cBhvr>
                                        <p:cTn id="43" dur="1" fill="hold">
                                          <p:stCondLst>
                                            <p:cond delay="0"/>
                                          </p:stCondLst>
                                        </p:cTn>
                                        <p:tgtEl>
                                          <p:spTgt spid="7171">
                                            <p:txEl>
                                              <p:pRg st="11" end="11"/>
                                            </p:txEl>
                                          </p:spTgt>
                                        </p:tgtEl>
                                        <p:attrNameLst>
                                          <p:attrName>style.visibility</p:attrName>
                                        </p:attrNameLst>
                                      </p:cBhvr>
                                      <p:to>
                                        <p:strVal val="visible"/>
                                      </p:to>
                                    </p:set>
                                    <p:animEffect transition="in" filter="wipe(left)">
                                      <p:cBhvr>
                                        <p:cTn id="44" dur="500"/>
                                        <p:tgtEl>
                                          <p:spTgt spid="7171">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0" grpId="0"/>
      <p:bldP spid="7171" grpId="0" uiExpand="1" build="p"/>
    </p:bld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タイトル 1"/>
          <p:cNvSpPr>
            <a:spLocks noGrp="1"/>
          </p:cNvSpPr>
          <p:nvPr>
            <p:ph type="title"/>
          </p:nvPr>
        </p:nvSpPr>
        <p:spPr>
          <a:xfrm>
            <a:off x="914496" y="76288"/>
            <a:ext cx="7772304" cy="735013"/>
          </a:xfrm>
        </p:spPr>
        <p:txBody>
          <a:bodyPr/>
          <a:lstStyle/>
          <a:p>
            <a:r>
              <a:rPr kumimoji="1" lang="ja-JP" altLang="en-US" sz="3200" b="0" dirty="0" smtClean="0">
                <a:solidFill>
                  <a:srgbClr val="7030A0"/>
                </a:solidFill>
                <a:latin typeface="メイリオ" pitchFamily="50" charset="-128"/>
                <a:ea typeface="メイリオ" pitchFamily="50" charset="-128"/>
                <a:cs typeface="メイリオ" pitchFamily="50" charset="-128"/>
              </a:rPr>
              <a:t>経済を含む社会システムにも応用可能</a:t>
            </a:r>
            <a:endParaRPr kumimoji="1" lang="ja-JP" altLang="en-US" sz="3200" b="0" dirty="0">
              <a:solidFill>
                <a:srgbClr val="7030A0"/>
              </a:solidFill>
              <a:latin typeface="メイリオ" pitchFamily="50" charset="-128"/>
              <a:ea typeface="メイリオ" pitchFamily="50" charset="-128"/>
              <a:cs typeface="メイリオ" pitchFamily="50" charset="-128"/>
            </a:endParaRPr>
          </a:p>
        </p:txBody>
      </p:sp>
      <p:sp>
        <p:nvSpPr>
          <p:cNvPr id="3" name="テキスト ボックス 2"/>
          <p:cNvSpPr txBox="1"/>
          <p:nvPr/>
        </p:nvSpPr>
        <p:spPr>
          <a:xfrm>
            <a:off x="990694" y="838268"/>
            <a:ext cx="7695998" cy="1200329"/>
          </a:xfrm>
          <a:prstGeom prst="rect">
            <a:avLst/>
          </a:prstGeom>
          <a:noFill/>
        </p:spPr>
        <p:txBody>
          <a:bodyPr wrap="square" rtlCol="0">
            <a:spAutoFit/>
          </a:bodyPr>
          <a:lstStyle/>
          <a:p>
            <a:r>
              <a:rPr kumimoji="1" lang="ja-JP" altLang="en-US" sz="2400" dirty="0" smtClean="0">
                <a:solidFill>
                  <a:srgbClr val="FF0000"/>
                </a:solidFill>
                <a:latin typeface="メイリオ" pitchFamily="50" charset="-128"/>
                <a:ea typeface="メイリオ" pitchFamily="50" charset="-128"/>
                <a:cs typeface="メイリオ" pitchFamily="50" charset="-128"/>
              </a:rPr>
              <a:t>このように、人体の循環システムを経済に応用し、</a:t>
            </a:r>
            <a:endParaRPr kumimoji="1" lang="en-US" altLang="ja-JP" sz="2400" dirty="0" smtClean="0">
              <a:solidFill>
                <a:srgbClr val="FF0000"/>
              </a:solidFill>
              <a:latin typeface="メイリオ" pitchFamily="50" charset="-128"/>
              <a:ea typeface="メイリオ" pitchFamily="50" charset="-128"/>
              <a:cs typeface="メイリオ" pitchFamily="50" charset="-128"/>
            </a:endParaRPr>
          </a:p>
          <a:p>
            <a:r>
              <a:rPr kumimoji="1" lang="ja-JP" altLang="en-US" sz="2400" dirty="0" smtClean="0">
                <a:solidFill>
                  <a:srgbClr val="FF0000"/>
                </a:solidFill>
                <a:latin typeface="メイリオ" pitchFamily="50" charset="-128"/>
                <a:ea typeface="メイリオ" pitchFamily="50" charset="-128"/>
                <a:cs typeface="メイリオ" pitchFamily="50" charset="-128"/>
              </a:rPr>
              <a:t>さらに、脳の判断機能、神経伝達機能などを</a:t>
            </a:r>
            <a:endParaRPr kumimoji="1" lang="en-US" altLang="ja-JP" sz="2400" dirty="0" smtClean="0">
              <a:solidFill>
                <a:srgbClr val="FF0000"/>
              </a:solidFill>
              <a:latin typeface="メイリオ" pitchFamily="50" charset="-128"/>
              <a:ea typeface="メイリオ" pitchFamily="50" charset="-128"/>
              <a:cs typeface="メイリオ" pitchFamily="50" charset="-128"/>
            </a:endParaRPr>
          </a:p>
          <a:p>
            <a:r>
              <a:rPr kumimoji="1" lang="ja-JP" altLang="en-US" sz="2400" dirty="0" smtClean="0">
                <a:solidFill>
                  <a:srgbClr val="FF0000"/>
                </a:solidFill>
                <a:latin typeface="メイリオ" pitchFamily="50" charset="-128"/>
                <a:ea typeface="メイリオ" pitchFamily="50" charset="-128"/>
                <a:cs typeface="メイリオ" pitchFamily="50" charset="-128"/>
              </a:rPr>
              <a:t>社会に応用すると、また別のアイディアも生まれる。</a:t>
            </a:r>
            <a:endParaRPr kumimoji="1" lang="en-US" altLang="ja-JP" sz="2400" dirty="0" smtClean="0">
              <a:solidFill>
                <a:srgbClr val="FF0000"/>
              </a:solidFill>
              <a:latin typeface="メイリオ" pitchFamily="50" charset="-128"/>
              <a:ea typeface="メイリオ" pitchFamily="50" charset="-128"/>
              <a:cs typeface="メイリオ" pitchFamily="50" charset="-128"/>
            </a:endParaRPr>
          </a:p>
        </p:txBody>
      </p:sp>
      <p:pic>
        <p:nvPicPr>
          <p:cNvPr id="5" name="図 4" descr="人体を模倣して.png"/>
          <p:cNvPicPr>
            <a:picLocks noChangeAspect="1"/>
          </p:cNvPicPr>
          <p:nvPr/>
        </p:nvPicPr>
        <p:blipFill>
          <a:blip r:embed="rId2" cstate="print"/>
          <a:stretch>
            <a:fillRect/>
          </a:stretch>
        </p:blipFill>
        <p:spPr>
          <a:xfrm>
            <a:off x="990557" y="1981239"/>
            <a:ext cx="7315145" cy="4876762"/>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50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4"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par>
                          <p:cTn id="15" fill="hold">
                            <p:stCondLst>
                              <p:cond delay="1500"/>
                            </p:stCondLst>
                            <p:childTnLst>
                              <p:par>
                                <p:cTn id="16" presetID="10" presetClass="entr" presetSubtype="0" fill="hold" nodeType="after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タイトル 1"/>
          <p:cNvSpPr>
            <a:spLocks noGrp="1"/>
          </p:cNvSpPr>
          <p:nvPr>
            <p:ph type="title"/>
          </p:nvPr>
        </p:nvSpPr>
        <p:spPr>
          <a:xfrm>
            <a:off x="1752566" y="228600"/>
            <a:ext cx="7086522" cy="735013"/>
          </a:xfrm>
        </p:spPr>
        <p:txBody>
          <a:bodyPr/>
          <a:lstStyle/>
          <a:p>
            <a:r>
              <a:rPr kumimoji="1" lang="ja-JP" altLang="en-US" sz="3200" b="0" dirty="0" smtClean="0">
                <a:solidFill>
                  <a:srgbClr val="7030A0"/>
                </a:solidFill>
                <a:latin typeface="メイリオ" pitchFamily="50" charset="-128"/>
                <a:ea typeface="メイリオ" pitchFamily="50" charset="-128"/>
                <a:cs typeface="メイリオ" pitchFamily="50" charset="-128"/>
              </a:rPr>
              <a:t>お金が循環する社会の実現</a:t>
            </a:r>
            <a:endParaRPr kumimoji="1" lang="ja-JP" altLang="en-US" sz="3200" b="0" dirty="0">
              <a:solidFill>
                <a:srgbClr val="7030A0"/>
              </a:solidFill>
              <a:latin typeface="メイリオ" pitchFamily="50" charset="-128"/>
              <a:ea typeface="メイリオ" pitchFamily="50" charset="-128"/>
              <a:cs typeface="メイリオ" pitchFamily="50" charset="-128"/>
            </a:endParaRPr>
          </a:p>
        </p:txBody>
      </p:sp>
      <p:pic>
        <p:nvPicPr>
          <p:cNvPr id="8" name="図 7" descr="お金が循環する社会.png"/>
          <p:cNvPicPr>
            <a:picLocks noChangeAspect="1"/>
          </p:cNvPicPr>
          <p:nvPr/>
        </p:nvPicPr>
        <p:blipFill>
          <a:blip r:embed="rId3" cstate="print"/>
          <a:stretch>
            <a:fillRect/>
          </a:stretch>
        </p:blipFill>
        <p:spPr>
          <a:xfrm>
            <a:off x="0" y="990664"/>
            <a:ext cx="9144000" cy="5867336"/>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500"/>
                                  </p:stCondLst>
                                  <p:childTnLst>
                                    <p:set>
                                      <p:cBhvr>
                                        <p:cTn id="6" dur="1" fill="hold">
                                          <p:stCondLst>
                                            <p:cond delay="0"/>
                                          </p:stCondLst>
                                        </p:cTn>
                                        <p:tgtEl>
                                          <p:spTgt spid="7"/>
                                        </p:tgtEl>
                                        <p:attrNameLst>
                                          <p:attrName>style.visibility</p:attrName>
                                        </p:attrNameLst>
                                      </p:cBhvr>
                                      <p:to>
                                        <p:strVal val="visible"/>
                                      </p:to>
                                    </p:set>
                                    <p:animEffect transition="in" filter="slide(fromBottom)">
                                      <p:cBhvr>
                                        <p:cTn id="7" dur="500"/>
                                        <p:tgtEl>
                                          <p:spTgt spid="7"/>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タイトル 1"/>
          <p:cNvSpPr>
            <a:spLocks noGrp="1"/>
          </p:cNvSpPr>
          <p:nvPr>
            <p:ph type="title"/>
          </p:nvPr>
        </p:nvSpPr>
        <p:spPr>
          <a:xfrm>
            <a:off x="762100" y="152486"/>
            <a:ext cx="8000790" cy="735013"/>
          </a:xfrm>
        </p:spPr>
        <p:txBody>
          <a:bodyPr/>
          <a:lstStyle/>
          <a:p>
            <a:r>
              <a:rPr kumimoji="1" lang="ja-JP" altLang="en-US" sz="3200" b="0" dirty="0" smtClean="0">
                <a:solidFill>
                  <a:srgbClr val="7030A0"/>
                </a:solidFill>
                <a:latin typeface="メイリオ" pitchFamily="50" charset="-128"/>
                <a:ea typeface="メイリオ" pitchFamily="50" charset="-128"/>
                <a:cs typeface="メイリオ" pitchFamily="50" charset="-128"/>
              </a:rPr>
              <a:t>「所有・独占」から「利用・共用」へ</a:t>
            </a:r>
            <a:endParaRPr kumimoji="1" lang="ja-JP" altLang="en-US" sz="3200" b="0" dirty="0">
              <a:solidFill>
                <a:srgbClr val="7030A0"/>
              </a:solidFill>
              <a:latin typeface="メイリオ" pitchFamily="50" charset="-128"/>
              <a:ea typeface="メイリオ" pitchFamily="50" charset="-128"/>
              <a:cs typeface="メイリオ" pitchFamily="50" charset="-128"/>
            </a:endParaRPr>
          </a:p>
        </p:txBody>
      </p:sp>
      <p:pic>
        <p:nvPicPr>
          <p:cNvPr id="98306" name="Picture 2" descr="大量のバッグ"/>
          <p:cNvPicPr>
            <a:picLocks noChangeAspect="1" noChangeArrowheads="1"/>
          </p:cNvPicPr>
          <p:nvPr/>
        </p:nvPicPr>
        <p:blipFill>
          <a:blip r:embed="rId2" cstate="print"/>
          <a:srcRect/>
          <a:stretch>
            <a:fillRect/>
          </a:stretch>
        </p:blipFill>
        <p:spPr bwMode="auto">
          <a:xfrm>
            <a:off x="1" y="1356343"/>
            <a:ext cx="9143999" cy="5501657"/>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50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nodeType="afterEffect">
                                  <p:stCondLst>
                                    <p:cond delay="0"/>
                                  </p:stCondLst>
                                  <p:childTnLst>
                                    <p:set>
                                      <p:cBhvr>
                                        <p:cTn id="12" dur="1" fill="hold">
                                          <p:stCondLst>
                                            <p:cond delay="0"/>
                                          </p:stCondLst>
                                        </p:cTn>
                                        <p:tgtEl>
                                          <p:spTgt spid="98306"/>
                                        </p:tgtEl>
                                        <p:attrNameLst>
                                          <p:attrName>style.visibility</p:attrName>
                                        </p:attrNameLst>
                                      </p:cBhvr>
                                      <p:to>
                                        <p:strVal val="visible"/>
                                      </p:to>
                                    </p:set>
                                    <p:animEffect transition="in" filter="fade">
                                      <p:cBhvr>
                                        <p:cTn id="13" dur="2000"/>
                                        <p:tgtEl>
                                          <p:spTgt spid="983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タイトル 1"/>
          <p:cNvSpPr>
            <a:spLocks noGrp="1"/>
          </p:cNvSpPr>
          <p:nvPr>
            <p:ph type="title"/>
          </p:nvPr>
        </p:nvSpPr>
        <p:spPr>
          <a:xfrm>
            <a:off x="228714" y="228600"/>
            <a:ext cx="8610374" cy="735013"/>
          </a:xfrm>
        </p:spPr>
        <p:txBody>
          <a:bodyPr/>
          <a:lstStyle/>
          <a:p>
            <a:pPr algn="ctr"/>
            <a:r>
              <a:rPr kumimoji="1" lang="ja-JP" altLang="en-US" sz="3200" b="0" dirty="0" smtClean="0">
                <a:solidFill>
                  <a:srgbClr val="7030A0"/>
                </a:solidFill>
                <a:latin typeface="メイリオ" pitchFamily="50" charset="-128"/>
                <a:ea typeface="メイリオ" pitchFamily="50" charset="-128"/>
                <a:cs typeface="メイリオ" pitchFamily="50" charset="-128"/>
              </a:rPr>
              <a:t>地域通貨の不振の原因</a:t>
            </a:r>
            <a:endParaRPr kumimoji="1" lang="ja-JP" altLang="en-US" sz="3200" b="0" dirty="0">
              <a:solidFill>
                <a:srgbClr val="7030A0"/>
              </a:solidFill>
              <a:latin typeface="メイリオ" pitchFamily="50" charset="-128"/>
              <a:ea typeface="メイリオ" pitchFamily="50" charset="-128"/>
              <a:cs typeface="メイリオ" pitchFamily="50" charset="-128"/>
            </a:endParaRPr>
          </a:p>
        </p:txBody>
      </p:sp>
      <p:sp>
        <p:nvSpPr>
          <p:cNvPr id="5" name="タイトル 1"/>
          <p:cNvSpPr txBox="1">
            <a:spLocks/>
          </p:cNvSpPr>
          <p:nvPr/>
        </p:nvSpPr>
        <p:spPr bwMode="auto">
          <a:xfrm>
            <a:off x="381110" y="1143060"/>
            <a:ext cx="7086522" cy="73501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3200" kern="0" dirty="0" smtClean="0">
                <a:solidFill>
                  <a:srgbClr val="FF0000"/>
                </a:solidFill>
                <a:latin typeface="メイリオ" pitchFamily="50" charset="-128"/>
                <a:ea typeface="メイリオ" pitchFamily="50" charset="-128"/>
                <a:cs typeface="メイリオ" pitchFamily="50" charset="-128"/>
              </a:rPr>
              <a:t>使う場所が少ない</a:t>
            </a:r>
            <a:endParaRPr kumimoji="1" lang="ja-JP" altLang="en-US" sz="3200" b="0" i="0" u="none" strike="noStrike" kern="0" cap="none" spc="0" normalizeH="0" baseline="0" noProof="0" dirty="0">
              <a:ln>
                <a:noFill/>
              </a:ln>
              <a:solidFill>
                <a:srgbClr val="FF0000"/>
              </a:solidFill>
              <a:effectLst/>
              <a:uLnTx/>
              <a:uFillTx/>
              <a:latin typeface="メイリオ" pitchFamily="50" charset="-128"/>
              <a:ea typeface="メイリオ" pitchFamily="50" charset="-128"/>
              <a:cs typeface="メイリオ" pitchFamily="50" charset="-128"/>
            </a:endParaRPr>
          </a:p>
        </p:txBody>
      </p:sp>
      <p:sp>
        <p:nvSpPr>
          <p:cNvPr id="6" name="タイトル 1"/>
          <p:cNvSpPr txBox="1">
            <a:spLocks/>
          </p:cNvSpPr>
          <p:nvPr/>
        </p:nvSpPr>
        <p:spPr bwMode="auto">
          <a:xfrm>
            <a:off x="381110" y="3455967"/>
            <a:ext cx="7086522" cy="73501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3200" kern="0" dirty="0" smtClean="0">
                <a:solidFill>
                  <a:srgbClr val="FF0000"/>
                </a:solidFill>
                <a:latin typeface="メイリオ" pitchFamily="50" charset="-128"/>
                <a:ea typeface="メイリオ" pitchFamily="50" charset="-128"/>
                <a:cs typeface="メイリオ" pitchFamily="50" charset="-128"/>
              </a:rPr>
              <a:t>稼ぐ場所が少ない</a:t>
            </a:r>
            <a:endParaRPr kumimoji="1" lang="ja-JP" altLang="en-US" sz="3200" b="0" i="0" u="none" strike="noStrike" kern="0" cap="none" spc="0" normalizeH="0" baseline="0" noProof="0" dirty="0">
              <a:ln>
                <a:noFill/>
              </a:ln>
              <a:solidFill>
                <a:srgbClr val="FF0000"/>
              </a:solidFill>
              <a:effectLst/>
              <a:uLnTx/>
              <a:uFillTx/>
              <a:latin typeface="メイリオ" pitchFamily="50" charset="-128"/>
              <a:ea typeface="メイリオ" pitchFamily="50" charset="-128"/>
              <a:cs typeface="メイリオ" pitchFamily="50" charset="-128"/>
            </a:endParaRPr>
          </a:p>
        </p:txBody>
      </p:sp>
      <p:sp>
        <p:nvSpPr>
          <p:cNvPr id="7" name="タイトル 1"/>
          <p:cNvSpPr txBox="1">
            <a:spLocks/>
          </p:cNvSpPr>
          <p:nvPr/>
        </p:nvSpPr>
        <p:spPr bwMode="auto">
          <a:xfrm>
            <a:off x="914388" y="4141749"/>
            <a:ext cx="7848502" cy="73501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800" kern="0" dirty="0" smtClean="0">
                <a:solidFill>
                  <a:srgbClr val="00B050"/>
                </a:solidFill>
                <a:latin typeface="メイリオ" pitchFamily="50" charset="-128"/>
                <a:ea typeface="メイリオ" pitchFamily="50" charset="-128"/>
                <a:cs typeface="メイリオ" pitchFamily="50" charset="-128"/>
              </a:rPr>
              <a:t>→　基礎所得としての還元分がある。</a:t>
            </a:r>
            <a:endParaRPr kumimoji="1" lang="ja-JP" altLang="en-US" sz="2800" b="0" i="0" u="none" strike="noStrike" kern="0" cap="none" spc="0" normalizeH="0" baseline="0" noProof="0" dirty="0">
              <a:ln>
                <a:noFill/>
              </a:ln>
              <a:solidFill>
                <a:srgbClr val="00B050"/>
              </a:solidFill>
              <a:effectLst/>
              <a:uLnTx/>
              <a:uFillTx/>
              <a:latin typeface="メイリオ" pitchFamily="50" charset="-128"/>
              <a:ea typeface="メイリオ" pitchFamily="50" charset="-128"/>
              <a:cs typeface="メイリオ" pitchFamily="50" charset="-128"/>
            </a:endParaRPr>
          </a:p>
        </p:txBody>
      </p:sp>
      <p:sp>
        <p:nvSpPr>
          <p:cNvPr id="8" name="タイトル 1"/>
          <p:cNvSpPr txBox="1">
            <a:spLocks/>
          </p:cNvSpPr>
          <p:nvPr/>
        </p:nvSpPr>
        <p:spPr bwMode="auto">
          <a:xfrm>
            <a:off x="914496" y="1828842"/>
            <a:ext cx="7848502" cy="114297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800" kern="0" dirty="0" smtClean="0">
                <a:solidFill>
                  <a:srgbClr val="00B050"/>
                </a:solidFill>
                <a:latin typeface="メイリオ" pitchFamily="50" charset="-128"/>
                <a:ea typeface="メイリオ" pitchFamily="50" charset="-128"/>
                <a:cs typeface="メイリオ" pitchFamily="50" charset="-128"/>
              </a:rPr>
              <a:t>→　行政との連携</a:t>
            </a:r>
            <a:endParaRPr kumimoji="1" lang="en-US" altLang="ja-JP" sz="2800" kern="0" dirty="0" smtClean="0">
              <a:solidFill>
                <a:srgbClr val="00B050"/>
              </a:solidFill>
              <a:latin typeface="メイリオ" pitchFamily="50" charset="-128"/>
              <a:ea typeface="メイリオ" pitchFamily="50" charset="-128"/>
              <a:cs typeface="メイリオ"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800" kern="0" dirty="0" smtClean="0">
                <a:solidFill>
                  <a:srgbClr val="00B050"/>
                </a:solidFill>
                <a:latin typeface="メイリオ" pitchFamily="50" charset="-128"/>
                <a:ea typeface="メイリオ" pitchFamily="50" charset="-128"/>
                <a:cs typeface="メイリオ" pitchFamily="50" charset="-128"/>
              </a:rPr>
              <a:t>　（市民税、公共施設の利用料などで使用）</a:t>
            </a:r>
            <a:endParaRPr kumimoji="1" lang="en-US" altLang="ja-JP" sz="2800" kern="0" dirty="0" smtClean="0">
              <a:solidFill>
                <a:srgbClr val="00B050"/>
              </a:solidFill>
              <a:latin typeface="メイリオ" pitchFamily="50" charset="-128"/>
              <a:ea typeface="メイリオ" pitchFamily="50" charset="-128"/>
              <a:cs typeface="メイリオ" pitchFamily="50" charset="-128"/>
            </a:endParaRPr>
          </a:p>
        </p:txBody>
      </p:sp>
      <p:sp>
        <p:nvSpPr>
          <p:cNvPr id="9" name="タイトル 1"/>
          <p:cNvSpPr txBox="1">
            <a:spLocks/>
          </p:cNvSpPr>
          <p:nvPr/>
        </p:nvSpPr>
        <p:spPr bwMode="auto">
          <a:xfrm>
            <a:off x="914496" y="4724366"/>
            <a:ext cx="7848502" cy="73501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800" kern="0" dirty="0" smtClean="0">
                <a:solidFill>
                  <a:srgbClr val="00B050"/>
                </a:solidFill>
                <a:latin typeface="メイリオ" pitchFamily="50" charset="-128"/>
                <a:ea typeface="メイリオ" pitchFamily="50" charset="-128"/>
                <a:cs typeface="メイリオ" pitchFamily="50" charset="-128"/>
              </a:rPr>
              <a:t>→　行政が環境整備費などで仕事を依頼する。</a:t>
            </a:r>
            <a:endParaRPr kumimoji="1" lang="ja-JP" altLang="en-US" sz="2800" b="0" i="0" u="none" strike="noStrike" kern="0" cap="none" spc="0" normalizeH="0" baseline="0" noProof="0" dirty="0">
              <a:ln>
                <a:noFill/>
              </a:ln>
              <a:solidFill>
                <a:srgbClr val="00B050"/>
              </a:solidFill>
              <a:effectLst/>
              <a:uLnTx/>
              <a:uFillTx/>
              <a:latin typeface="メイリオ" pitchFamily="50" charset="-128"/>
              <a:ea typeface="メイリオ" pitchFamily="50" charset="-128"/>
              <a:cs typeface="メイリオ" pitchFamily="50" charset="-128"/>
            </a:endParaRPr>
          </a:p>
        </p:txBody>
      </p:sp>
      <p:sp>
        <p:nvSpPr>
          <p:cNvPr id="10" name="タイトル 1"/>
          <p:cNvSpPr txBox="1">
            <a:spLocks/>
          </p:cNvSpPr>
          <p:nvPr/>
        </p:nvSpPr>
        <p:spPr bwMode="auto">
          <a:xfrm>
            <a:off x="914496" y="5284719"/>
            <a:ext cx="7848502" cy="73501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800" kern="0" dirty="0" smtClean="0">
                <a:solidFill>
                  <a:srgbClr val="00B050"/>
                </a:solidFill>
                <a:latin typeface="メイリオ" pitchFamily="50" charset="-128"/>
                <a:ea typeface="メイリオ" pitchFamily="50" charset="-128"/>
                <a:cs typeface="メイリオ" pitchFamily="50" charset="-128"/>
              </a:rPr>
              <a:t>→　</a:t>
            </a:r>
            <a:r>
              <a:rPr kumimoji="1" lang="ja-JP" altLang="en-US" sz="2800" kern="0" dirty="0" smtClean="0">
                <a:solidFill>
                  <a:srgbClr val="00B050"/>
                </a:solidFill>
                <a:latin typeface="メイリオ" pitchFamily="50" charset="-128"/>
                <a:ea typeface="メイリオ" pitchFamily="50" charset="-128"/>
                <a:cs typeface="メイリオ" pitchFamily="50" charset="-128"/>
              </a:rPr>
              <a:t>コミュニティ内企業で働く。</a:t>
            </a:r>
            <a:endParaRPr kumimoji="1" lang="ja-JP" altLang="en-US" sz="2800" b="0" i="0" u="none" strike="noStrike" kern="0" cap="none" spc="0" normalizeH="0" baseline="0" noProof="0" dirty="0">
              <a:ln>
                <a:noFill/>
              </a:ln>
              <a:solidFill>
                <a:srgbClr val="00B050"/>
              </a:solidFill>
              <a:effectLst/>
              <a:uLnTx/>
              <a:uFillTx/>
              <a:latin typeface="メイリオ" pitchFamily="50" charset="-128"/>
              <a:ea typeface="メイリオ" pitchFamily="50" charset="-128"/>
              <a:cs typeface="メイリオ" pitchFamily="50" charset="-128"/>
            </a:endParaRPr>
          </a:p>
        </p:txBody>
      </p:sp>
      <p:sp>
        <p:nvSpPr>
          <p:cNvPr id="11" name="タイトル 1"/>
          <p:cNvSpPr txBox="1">
            <a:spLocks/>
          </p:cNvSpPr>
          <p:nvPr/>
        </p:nvSpPr>
        <p:spPr bwMode="auto">
          <a:xfrm>
            <a:off x="914496" y="2819416"/>
            <a:ext cx="7848502" cy="73501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800" kern="0" dirty="0" smtClean="0">
                <a:solidFill>
                  <a:srgbClr val="00B050"/>
                </a:solidFill>
                <a:latin typeface="メイリオ" pitchFamily="50" charset="-128"/>
                <a:ea typeface="メイリオ" pitchFamily="50" charset="-128"/>
                <a:cs typeface="メイリオ" pitchFamily="50" charset="-128"/>
              </a:rPr>
              <a:t>→　</a:t>
            </a:r>
            <a:r>
              <a:rPr kumimoji="1" lang="ja-JP" altLang="en-US" sz="2800" kern="0" dirty="0" smtClean="0">
                <a:solidFill>
                  <a:srgbClr val="00B050"/>
                </a:solidFill>
                <a:latin typeface="メイリオ" pitchFamily="50" charset="-128"/>
                <a:ea typeface="メイリオ" pitchFamily="50" charset="-128"/>
                <a:cs typeface="メイリオ" pitchFamily="50" charset="-128"/>
              </a:rPr>
              <a:t>コミュニティ店でポイントを使う。</a:t>
            </a:r>
            <a:endParaRPr kumimoji="1" lang="ja-JP" altLang="en-US" sz="2800" b="0" i="0" u="none" strike="noStrike" kern="0" cap="none" spc="0" normalizeH="0" baseline="0" noProof="0" dirty="0">
              <a:ln>
                <a:noFill/>
              </a:ln>
              <a:solidFill>
                <a:srgbClr val="00B050"/>
              </a:solidFill>
              <a:effectLst/>
              <a:uLnTx/>
              <a:uFillTx/>
              <a:latin typeface="メイリオ" pitchFamily="50" charset="-128"/>
              <a:ea typeface="メイリオ" pitchFamily="50" charset="-128"/>
              <a:cs typeface="メイリオ" pitchFamily="50" charset="-128"/>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500"/>
                                  </p:stCondLst>
                                  <p:childTnLst>
                                    <p:set>
                                      <p:cBhvr>
                                        <p:cTn id="6" dur="1" fill="hold">
                                          <p:stCondLst>
                                            <p:cond delay="0"/>
                                          </p:stCondLst>
                                        </p:cTn>
                                        <p:tgtEl>
                                          <p:spTgt spid="4"/>
                                        </p:tgtEl>
                                        <p:attrNameLst>
                                          <p:attrName>style.visibility</p:attrName>
                                        </p:attrNameLst>
                                      </p:cBhvr>
                                      <p:to>
                                        <p:strVal val="visible"/>
                                      </p:to>
                                    </p:set>
                                    <p:animEffect transition="in" filter="slide(fromBottom)">
                                      <p:cBhvr>
                                        <p:cTn id="7" dur="500"/>
                                        <p:tgtEl>
                                          <p:spTgt spid="4"/>
                                        </p:tgtEl>
                                      </p:cBhvr>
                                    </p:animEffect>
                                  </p:childTnLst>
                                </p:cTn>
                              </p:par>
                            </p:childTnLst>
                          </p:cTn>
                        </p:par>
                        <p:par>
                          <p:cTn id="8" fill="hold">
                            <p:stCondLst>
                              <p:cond delay="1000"/>
                            </p:stCondLst>
                            <p:childTnLst>
                              <p:par>
                                <p:cTn id="9" presetID="12" presetClass="entr" presetSubtype="4" fill="hold" grpId="0" nodeType="afterEffect">
                                  <p:stCondLst>
                                    <p:cond delay="500"/>
                                  </p:stCondLst>
                                  <p:childTnLst>
                                    <p:set>
                                      <p:cBhvr>
                                        <p:cTn id="10" dur="1" fill="hold">
                                          <p:stCondLst>
                                            <p:cond delay="0"/>
                                          </p:stCondLst>
                                        </p:cTn>
                                        <p:tgtEl>
                                          <p:spTgt spid="5"/>
                                        </p:tgtEl>
                                        <p:attrNameLst>
                                          <p:attrName>style.visibility</p:attrName>
                                        </p:attrNameLst>
                                      </p:cBhvr>
                                      <p:to>
                                        <p:strVal val="visible"/>
                                      </p:to>
                                    </p:set>
                                    <p:animEffect transition="in" filter="slide(fromBottom)">
                                      <p:cBhvr>
                                        <p:cTn id="11" dur="500"/>
                                        <p:tgtEl>
                                          <p:spTgt spid="5"/>
                                        </p:tgtEl>
                                      </p:cBhvr>
                                    </p:animEffect>
                                  </p:childTnLst>
                                </p:cTn>
                              </p:par>
                            </p:childTnLst>
                          </p:cTn>
                        </p:par>
                        <p:par>
                          <p:cTn id="12" fill="hold">
                            <p:stCondLst>
                              <p:cond delay="2000"/>
                            </p:stCondLst>
                            <p:childTnLst>
                              <p:par>
                                <p:cTn id="13" presetID="12" presetClass="entr" presetSubtype="4" fill="hold" grpId="0" nodeType="afterEffect">
                                  <p:stCondLst>
                                    <p:cond delay="500"/>
                                  </p:stCondLst>
                                  <p:childTnLst>
                                    <p:set>
                                      <p:cBhvr>
                                        <p:cTn id="14" dur="1" fill="hold">
                                          <p:stCondLst>
                                            <p:cond delay="0"/>
                                          </p:stCondLst>
                                        </p:cTn>
                                        <p:tgtEl>
                                          <p:spTgt spid="6"/>
                                        </p:tgtEl>
                                        <p:attrNameLst>
                                          <p:attrName>style.visibility</p:attrName>
                                        </p:attrNameLst>
                                      </p:cBhvr>
                                      <p:to>
                                        <p:strVal val="visible"/>
                                      </p:to>
                                    </p:set>
                                    <p:animEffect transition="in" filter="slide(fromBottom)">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12" presetClass="entr" presetSubtype="4"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slide(fromBottom)">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slide(fromBottom)">
                                      <p:cBhvr>
                                        <p:cTn id="25" dur="500"/>
                                        <p:tgtEl>
                                          <p:spTgt spid="8"/>
                                        </p:tgtEl>
                                      </p:cBhvr>
                                    </p:animEffect>
                                  </p:childTnLst>
                                </p:cTn>
                              </p:par>
                            </p:childTnLst>
                          </p:cTn>
                        </p:par>
                      </p:childTnLst>
                    </p:cTn>
                  </p:par>
                  <p:par>
                    <p:cTn id="26" fill="hold">
                      <p:stCondLst>
                        <p:cond delay="indefinite"/>
                      </p:stCondLst>
                      <p:childTnLst>
                        <p:par>
                          <p:cTn id="27" fill="hold">
                            <p:stCondLst>
                              <p:cond delay="0"/>
                            </p:stCondLst>
                            <p:childTnLst>
                              <p:par>
                                <p:cTn id="28" presetID="12" presetClass="entr" presetSubtype="4" fill="hold" grpId="0" nodeType="click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slide(fromBottom)">
                                      <p:cBhvr>
                                        <p:cTn id="30" dur="500"/>
                                        <p:tgtEl>
                                          <p:spTgt spid="9"/>
                                        </p:tgtEl>
                                      </p:cBhvr>
                                    </p:animEffect>
                                  </p:childTnLst>
                                </p:cTn>
                              </p:par>
                            </p:childTnLst>
                          </p:cTn>
                        </p:par>
                      </p:childTnLst>
                    </p:cTn>
                  </p:par>
                  <p:par>
                    <p:cTn id="31" fill="hold">
                      <p:stCondLst>
                        <p:cond delay="indefinite"/>
                      </p:stCondLst>
                      <p:childTnLst>
                        <p:par>
                          <p:cTn id="32" fill="hold">
                            <p:stCondLst>
                              <p:cond delay="0"/>
                            </p:stCondLst>
                            <p:childTnLst>
                              <p:par>
                                <p:cTn id="33" presetID="12" presetClass="entr" presetSubtype="4"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slide(fromBottom)">
                                      <p:cBhvr>
                                        <p:cTn id="35" dur="500"/>
                                        <p:tgtEl>
                                          <p:spTgt spid="10"/>
                                        </p:tgtEl>
                                      </p:cBhvr>
                                    </p:animEffect>
                                  </p:childTnLst>
                                </p:cTn>
                              </p:par>
                            </p:childTnLst>
                          </p:cTn>
                        </p:par>
                      </p:childTnLst>
                    </p:cTn>
                  </p:par>
                  <p:par>
                    <p:cTn id="36" fill="hold">
                      <p:stCondLst>
                        <p:cond delay="indefinite"/>
                      </p:stCondLst>
                      <p:childTnLst>
                        <p:par>
                          <p:cTn id="37" fill="hold">
                            <p:stCondLst>
                              <p:cond delay="0"/>
                            </p:stCondLst>
                            <p:childTnLst>
                              <p:par>
                                <p:cTn id="38" presetID="12" presetClass="entr" presetSubtype="4" fill="hold" grpId="0" nodeType="click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slide(fromBottom)">
                                      <p:cBhvr>
                                        <p:cTn id="4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P spid="10" grpId="0"/>
      <p:bldP spid="11"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図 6" descr="[貞政イラスト]希望溢れる未来に向かって(720x526).png"/>
          <p:cNvPicPr>
            <a:picLocks noChangeAspect="1"/>
          </p:cNvPicPr>
          <p:nvPr/>
        </p:nvPicPr>
        <p:blipFill>
          <a:blip r:embed="rId2" cstate="print"/>
          <a:stretch>
            <a:fillRect/>
          </a:stretch>
        </p:blipFill>
        <p:spPr>
          <a:xfrm>
            <a:off x="559800" y="762070"/>
            <a:ext cx="8126892" cy="6095930"/>
          </a:xfrm>
          <a:prstGeom prst="rect">
            <a:avLst/>
          </a:prstGeom>
        </p:spPr>
      </p:pic>
      <p:sp>
        <p:nvSpPr>
          <p:cNvPr id="4" name="タイトル 1"/>
          <p:cNvSpPr>
            <a:spLocks noGrp="1"/>
          </p:cNvSpPr>
          <p:nvPr>
            <p:ph type="title"/>
          </p:nvPr>
        </p:nvSpPr>
        <p:spPr>
          <a:xfrm>
            <a:off x="228714" y="103255"/>
            <a:ext cx="8610374" cy="735013"/>
          </a:xfrm>
        </p:spPr>
        <p:txBody>
          <a:bodyPr/>
          <a:lstStyle/>
          <a:p>
            <a:pPr algn="ctr"/>
            <a:r>
              <a:rPr kumimoji="1" lang="ja-JP" altLang="en-US" sz="3200" b="0" dirty="0" smtClean="0">
                <a:solidFill>
                  <a:srgbClr val="7030A0"/>
                </a:solidFill>
                <a:latin typeface="メイリオ" pitchFamily="50" charset="-128"/>
                <a:ea typeface="メイリオ" pitchFamily="50" charset="-128"/>
                <a:cs typeface="メイリオ" pitchFamily="50" charset="-128"/>
              </a:rPr>
              <a:t>まずはブラッシュアップし、実証実験から</a:t>
            </a:r>
            <a:endParaRPr kumimoji="1" lang="ja-JP" altLang="en-US" sz="3200" b="0" dirty="0">
              <a:solidFill>
                <a:srgbClr val="7030A0"/>
              </a:solidFill>
              <a:latin typeface="メイリオ" pitchFamily="50" charset="-128"/>
              <a:ea typeface="メイリオ" pitchFamily="50" charset="-128"/>
              <a:cs typeface="メイリオ" pitchFamily="50" charset="-128"/>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lide(fromBottom)">
                                      <p:cBhvr>
                                        <p:cTn id="7" dur="500"/>
                                        <p:tgtEl>
                                          <p:spTgt spid="4"/>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タイトル 1"/>
          <p:cNvSpPr>
            <a:spLocks noGrp="1"/>
          </p:cNvSpPr>
          <p:nvPr>
            <p:ph type="title"/>
          </p:nvPr>
        </p:nvSpPr>
        <p:spPr>
          <a:xfrm>
            <a:off x="381110" y="2743218"/>
            <a:ext cx="8381780" cy="735013"/>
          </a:xfrm>
        </p:spPr>
        <p:txBody>
          <a:bodyPr/>
          <a:lstStyle/>
          <a:p>
            <a:pPr algn="ctr"/>
            <a:r>
              <a:rPr lang="ja-JP" altLang="en-US" dirty="0" smtClean="0">
                <a:solidFill>
                  <a:schemeClr val="bg1"/>
                </a:solidFill>
                <a:latin typeface="ふい字Ｐ" pitchFamily="2" charset="-128"/>
                <a:ea typeface="ふい字Ｐ" pitchFamily="2" charset="-128"/>
              </a:rPr>
              <a:t>ご清聴、ありがとうございました。</a:t>
            </a:r>
            <a:endParaRPr lang="ja-JP" altLang="en-US" dirty="0">
              <a:solidFill>
                <a:schemeClr val="bg1"/>
              </a:solidFill>
              <a:latin typeface="ふい字Ｐ" pitchFamily="2" charset="-128"/>
              <a:ea typeface="ふい字Ｐ" pitchFamily="2" charset="-128"/>
            </a:endParaRPr>
          </a:p>
        </p:txBody>
      </p:sp>
      <p:sp>
        <p:nvSpPr>
          <p:cNvPr id="8" name="タイトル 1"/>
          <p:cNvSpPr txBox="1">
            <a:spLocks/>
          </p:cNvSpPr>
          <p:nvPr/>
        </p:nvSpPr>
        <p:spPr bwMode="auto">
          <a:xfrm>
            <a:off x="457308" y="5791138"/>
            <a:ext cx="8381780" cy="73501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ja-JP" altLang="en-US" sz="2800" b="1" i="0" u="none" strike="noStrike" kern="0" cap="none" spc="0" normalizeH="0" baseline="0" noProof="0" dirty="0" smtClean="0">
                <a:ln>
                  <a:noFill/>
                </a:ln>
                <a:solidFill>
                  <a:schemeClr val="bg1"/>
                </a:solidFill>
                <a:effectLst/>
                <a:uLnTx/>
                <a:uFillTx/>
                <a:latin typeface="ふい字Ｐ" pitchFamily="2" charset="-128"/>
                <a:ea typeface="ふい字Ｐ" pitchFamily="2" charset="-128"/>
                <a:cs typeface="+mj-cs"/>
              </a:rPr>
              <a:t>社会システム研究家</a:t>
            </a:r>
            <a:r>
              <a:rPr lang="ja-JP" altLang="en-US" sz="2800" b="1" kern="0" dirty="0" smtClean="0">
                <a:solidFill>
                  <a:schemeClr val="bg1"/>
                </a:solidFill>
                <a:latin typeface="ふい字Ｐ" pitchFamily="2" charset="-128"/>
                <a:ea typeface="ふい字Ｐ" pitchFamily="2" charset="-128"/>
                <a:cs typeface="+mj-cs"/>
              </a:rPr>
              <a:t>　尾崎 智仁</a:t>
            </a:r>
            <a:endParaRPr kumimoji="0" lang="ja-JP" altLang="en-US" sz="2800" b="1" i="0" u="none" strike="noStrike" kern="0" cap="none" spc="0" normalizeH="0" baseline="0" noProof="0" dirty="0">
              <a:ln>
                <a:noFill/>
              </a:ln>
              <a:solidFill>
                <a:schemeClr val="bg1"/>
              </a:solidFill>
              <a:effectLst/>
              <a:uLnTx/>
              <a:uFillTx/>
              <a:latin typeface="ふい字Ｐ" pitchFamily="2" charset="-128"/>
              <a:ea typeface="ふい字Ｐ" pitchFamily="2" charset="-128"/>
              <a:cs typeface="+mj-cs"/>
            </a:endParaRPr>
          </a:p>
        </p:txBody>
      </p:sp>
      <p:sp>
        <p:nvSpPr>
          <p:cNvPr id="9" name="タイトル 1"/>
          <p:cNvSpPr txBox="1">
            <a:spLocks/>
          </p:cNvSpPr>
          <p:nvPr/>
        </p:nvSpPr>
        <p:spPr bwMode="auto">
          <a:xfrm>
            <a:off x="2667050" y="5791138"/>
            <a:ext cx="1219168" cy="73501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ja-JP" altLang="en-US" sz="2800" b="1" i="0" u="none" strike="noStrike" kern="0" cap="none" spc="0" normalizeH="0" baseline="0" noProof="0" dirty="0">
              <a:ln>
                <a:noFill/>
              </a:ln>
              <a:solidFill>
                <a:schemeClr val="bg1"/>
              </a:solidFill>
              <a:effectLst/>
              <a:uLnTx/>
              <a:uFillTx/>
              <a:latin typeface="ふい字Ｐ" pitchFamily="2" charset="-128"/>
              <a:ea typeface="ふい字Ｐ" pitchFamily="2" charset="-128"/>
              <a:cs typeface="+mj-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500"/>
                                  </p:stCondLst>
                                  <p:childTnLst>
                                    <p:set>
                                      <p:cBhvr>
                                        <p:cTn id="6" dur="1" fill="hold">
                                          <p:stCondLst>
                                            <p:cond delay="0"/>
                                          </p:stCondLst>
                                        </p:cTn>
                                        <p:tgtEl>
                                          <p:spTgt spid="4"/>
                                        </p:tgtEl>
                                        <p:attrNameLst>
                                          <p:attrName>style.visibility</p:attrName>
                                        </p:attrNameLst>
                                      </p:cBhvr>
                                      <p:to>
                                        <p:strVal val="visible"/>
                                      </p:to>
                                    </p:set>
                                    <p:animEffect transition="in" filter="slide(fromBottom)">
                                      <p:cBhvr>
                                        <p:cTn id="7" dur="1000"/>
                                        <p:tgtEl>
                                          <p:spTgt spid="4"/>
                                        </p:tgtEl>
                                      </p:cBhvr>
                                    </p:animEffect>
                                  </p:childTnLst>
                                </p:cTn>
                              </p:par>
                            </p:childTnLst>
                          </p:cTn>
                        </p:par>
                        <p:par>
                          <p:cTn id="8" fill="hold">
                            <p:stCondLst>
                              <p:cond delay="1500"/>
                            </p:stCondLst>
                            <p:childTnLst>
                              <p:par>
                                <p:cTn id="9" presetID="53" presetClass="entr" presetSubtype="0" fill="hold" grpId="0" nodeType="afterEffect">
                                  <p:stCondLst>
                                    <p:cond delay="500"/>
                                  </p:stCondLst>
                                  <p:childTnLst>
                                    <p:set>
                                      <p:cBhvr>
                                        <p:cTn id="10" dur="1" fill="hold">
                                          <p:stCondLst>
                                            <p:cond delay="0"/>
                                          </p:stCondLst>
                                        </p:cTn>
                                        <p:tgtEl>
                                          <p:spTgt spid="8"/>
                                        </p:tgtEl>
                                        <p:attrNameLst>
                                          <p:attrName>style.visibility</p:attrName>
                                        </p:attrNameLst>
                                      </p:cBhvr>
                                      <p:to>
                                        <p:strVal val="visible"/>
                                      </p:to>
                                    </p:set>
                                    <p:anim calcmode="lin" valueType="num">
                                      <p:cBhvr>
                                        <p:cTn id="11" dur="2000" fill="hold"/>
                                        <p:tgtEl>
                                          <p:spTgt spid="8"/>
                                        </p:tgtEl>
                                        <p:attrNameLst>
                                          <p:attrName>ppt_w</p:attrName>
                                        </p:attrNameLst>
                                      </p:cBhvr>
                                      <p:tavLst>
                                        <p:tav tm="0">
                                          <p:val>
                                            <p:fltVal val="0"/>
                                          </p:val>
                                        </p:tav>
                                        <p:tav tm="100000">
                                          <p:val>
                                            <p:strVal val="#ppt_w"/>
                                          </p:val>
                                        </p:tav>
                                      </p:tavLst>
                                    </p:anim>
                                    <p:anim calcmode="lin" valueType="num">
                                      <p:cBhvr>
                                        <p:cTn id="12" dur="2000" fill="hold"/>
                                        <p:tgtEl>
                                          <p:spTgt spid="8"/>
                                        </p:tgtEl>
                                        <p:attrNameLst>
                                          <p:attrName>ppt_h</p:attrName>
                                        </p:attrNameLst>
                                      </p:cBhvr>
                                      <p:tavLst>
                                        <p:tav tm="0">
                                          <p:val>
                                            <p:fltVal val="0"/>
                                          </p:val>
                                        </p:tav>
                                        <p:tav tm="100000">
                                          <p:val>
                                            <p:strVal val="#ppt_h"/>
                                          </p:val>
                                        </p:tav>
                                      </p:tavLst>
                                    </p:anim>
                                    <p:animEffect transition="in" filter="fade">
                                      <p:cBhvr>
                                        <p:cTn id="13" dur="2000"/>
                                        <p:tgtEl>
                                          <p:spTgt spid="8"/>
                                        </p:tgtEl>
                                      </p:cBhvr>
                                    </p:animEffect>
                                  </p:childTnLst>
                                </p:cTn>
                              </p:par>
                            </p:childTnLst>
                          </p:cTn>
                        </p:par>
                        <p:par>
                          <p:cTn id="14" fill="hold">
                            <p:stCondLst>
                              <p:cond delay="4000"/>
                            </p:stCondLst>
                            <p:childTnLst>
                              <p:par>
                                <p:cTn id="15" presetID="10" presetClass="exit" presetSubtype="0" fill="hold" grpId="1" nodeType="afterEffect">
                                  <p:stCondLst>
                                    <p:cond delay="7000"/>
                                  </p:stCondLst>
                                  <p:childTnLst>
                                    <p:animEffect transition="out" filter="fade">
                                      <p:cBhvr>
                                        <p:cTn id="16" dur="2000"/>
                                        <p:tgtEl>
                                          <p:spTgt spid="8"/>
                                        </p:tgtEl>
                                      </p:cBhvr>
                                    </p:animEffect>
                                    <p:set>
                                      <p:cBhvr>
                                        <p:cTn id="17" dur="1" fill="hold">
                                          <p:stCondLst>
                                            <p:cond delay="1999"/>
                                          </p:stCondLst>
                                        </p:cTn>
                                        <p:tgtEl>
                                          <p:spTgt spid="8"/>
                                        </p:tgtEl>
                                        <p:attrNameLst>
                                          <p:attrName>style.visibility</p:attrName>
                                        </p:attrNameLst>
                                      </p:cBhvr>
                                      <p:to>
                                        <p:strVal val="hidden"/>
                                      </p:to>
                                    </p:set>
                                  </p:childTnLst>
                                </p:cTn>
                              </p:par>
                            </p:childTnLst>
                          </p:cTn>
                        </p:par>
                        <p:par>
                          <p:cTn id="18" fill="hold">
                            <p:stCondLst>
                              <p:cond delay="13000"/>
                            </p:stCondLst>
                            <p:childTnLst>
                              <p:par>
                                <p:cTn id="19" presetID="10" presetClass="exit" presetSubtype="0" fill="hold" grpId="1" nodeType="afterEffect">
                                  <p:stCondLst>
                                    <p:cond delay="1000"/>
                                  </p:stCondLst>
                                  <p:childTnLst>
                                    <p:animEffect transition="out" filter="fade">
                                      <p:cBhvr>
                                        <p:cTn id="20" dur="2000"/>
                                        <p:tgtEl>
                                          <p:spTgt spid="4"/>
                                        </p:tgtEl>
                                      </p:cBhvr>
                                    </p:animEffect>
                                    <p:set>
                                      <p:cBhvr>
                                        <p:cTn id="21" dur="1" fill="hold">
                                          <p:stCondLst>
                                            <p:cond delay="19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8" grpId="0"/>
      <p:bldP spid="8" grpId="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a:spLocks noGrp="1" noChangeArrowheads="1"/>
          </p:cNvSpPr>
          <p:nvPr>
            <p:ph type="body" idx="1"/>
          </p:nvPr>
        </p:nvSpPr>
        <p:spPr>
          <a:xfrm>
            <a:off x="457308" y="1066862"/>
            <a:ext cx="8381780" cy="3352712"/>
          </a:xfrm>
        </p:spPr>
        <p:txBody>
          <a:bodyPr/>
          <a:lstStyle/>
          <a:p>
            <a:pPr>
              <a:buNone/>
            </a:pPr>
            <a:r>
              <a:rPr lang="ja-JP" altLang="en-US" dirty="0" smtClean="0">
                <a:latin typeface="メイリオ" pitchFamily="50" charset="-128"/>
                <a:ea typeface="メイリオ" pitchFamily="50" charset="-128"/>
              </a:rPr>
              <a:t>方谷の生きた時代と現代は時代が違うので、</a:t>
            </a:r>
            <a:endParaRPr lang="en-US" altLang="ja-JP" dirty="0" smtClean="0">
              <a:latin typeface="メイリオ" pitchFamily="50" charset="-128"/>
              <a:ea typeface="メイリオ" pitchFamily="50" charset="-128"/>
            </a:endParaRPr>
          </a:p>
          <a:p>
            <a:pPr>
              <a:buNone/>
            </a:pPr>
            <a:r>
              <a:rPr lang="ja-JP" altLang="en-US" dirty="0" smtClean="0">
                <a:latin typeface="メイリオ" pitchFamily="50" charset="-128"/>
                <a:ea typeface="メイリオ" pitchFamily="50" charset="-128"/>
              </a:rPr>
              <a:t>より</a:t>
            </a:r>
            <a:r>
              <a:rPr lang="ja-JP" altLang="en-US" dirty="0" smtClean="0">
                <a:solidFill>
                  <a:srgbClr val="FF0000"/>
                </a:solidFill>
                <a:latin typeface="メイリオ" pitchFamily="50" charset="-128"/>
                <a:ea typeface="メイリオ" pitchFamily="50" charset="-128"/>
              </a:rPr>
              <a:t>広範囲に解決</a:t>
            </a:r>
            <a:r>
              <a:rPr lang="ja-JP" altLang="en-US" dirty="0" smtClean="0">
                <a:latin typeface="メイリオ" pitchFamily="50" charset="-128"/>
                <a:ea typeface="メイリオ" pitchFamily="50" charset="-128"/>
              </a:rPr>
              <a:t>しなければならない。</a:t>
            </a:r>
          </a:p>
          <a:p>
            <a:pPr>
              <a:buNone/>
            </a:pPr>
            <a:endParaRPr lang="en-US" altLang="ja-JP" dirty="0" smtClean="0">
              <a:latin typeface="メイリオ" pitchFamily="50" charset="-128"/>
              <a:ea typeface="メイリオ" pitchFamily="50" charset="-128"/>
            </a:endParaRPr>
          </a:p>
          <a:p>
            <a:pPr>
              <a:buNone/>
            </a:pPr>
            <a:r>
              <a:rPr lang="ja-JP" altLang="en-US" dirty="0" smtClean="0">
                <a:latin typeface="メイリオ" pitchFamily="50" charset="-128"/>
                <a:ea typeface="メイリオ" pitchFamily="50" charset="-128"/>
              </a:rPr>
              <a:t>当時は</a:t>
            </a:r>
            <a:r>
              <a:rPr lang="ja-JP" altLang="en-US" dirty="0" smtClean="0">
                <a:solidFill>
                  <a:srgbClr val="FF0000"/>
                </a:solidFill>
                <a:latin typeface="メイリオ" pitchFamily="50" charset="-128"/>
                <a:ea typeface="メイリオ" pitchFamily="50" charset="-128"/>
              </a:rPr>
              <a:t>備中松山藩</a:t>
            </a:r>
            <a:r>
              <a:rPr lang="ja-JP" altLang="en-US" dirty="0" smtClean="0">
                <a:latin typeface="メイリオ" pitchFamily="50" charset="-128"/>
                <a:ea typeface="メイリオ" pitchFamily="50" charset="-128"/>
              </a:rPr>
              <a:t>の財政を再建すればよかったが、</a:t>
            </a:r>
            <a:endParaRPr lang="en-US" altLang="ja-JP" dirty="0" smtClean="0">
              <a:latin typeface="メイリオ" pitchFamily="50" charset="-128"/>
              <a:ea typeface="メイリオ" pitchFamily="50" charset="-128"/>
            </a:endParaRPr>
          </a:p>
          <a:p>
            <a:pPr>
              <a:buNone/>
            </a:pPr>
            <a:r>
              <a:rPr lang="ja-JP" altLang="en-US" dirty="0" smtClean="0">
                <a:latin typeface="メイリオ" pitchFamily="50" charset="-128"/>
                <a:ea typeface="メイリオ" pitchFamily="50" charset="-128"/>
              </a:rPr>
              <a:t>現代では岡山県の財政だけを再建しても解決にはならない。</a:t>
            </a:r>
            <a:endParaRPr lang="en-US" altLang="ja-JP" dirty="0" smtClean="0">
              <a:latin typeface="メイリオ" pitchFamily="50" charset="-128"/>
              <a:ea typeface="メイリオ" pitchFamily="50" charset="-128"/>
            </a:endParaRPr>
          </a:p>
          <a:p>
            <a:pPr>
              <a:buNone/>
            </a:pPr>
            <a:endParaRPr lang="ja-JP" altLang="en-US" dirty="0" smtClean="0">
              <a:latin typeface="メイリオ" pitchFamily="50" charset="-128"/>
              <a:ea typeface="メイリオ" pitchFamily="50" charset="-128"/>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animEffect transition="in" filter="fade">
                                      <p:cBhvr>
                                        <p:cTn id="7" dur="500"/>
                                        <p:tgtEl>
                                          <p:spTgt spid="7171">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7171">
                                            <p:txEl>
                                              <p:pRg st="1" end="1"/>
                                            </p:txEl>
                                          </p:spTgt>
                                        </p:tgtEl>
                                        <p:attrNameLst>
                                          <p:attrName>style.visibility</p:attrName>
                                        </p:attrNameLst>
                                      </p:cBhvr>
                                      <p:to>
                                        <p:strVal val="visible"/>
                                      </p:to>
                                    </p:set>
                                    <p:animEffect transition="in" filter="fade">
                                      <p:cBhvr>
                                        <p:cTn id="11" dur="500"/>
                                        <p:tgtEl>
                                          <p:spTgt spid="7171">
                                            <p:txEl>
                                              <p:pRg st="1" end="1"/>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7171">
                                            <p:txEl>
                                              <p:pRg st="3" end="3"/>
                                            </p:txEl>
                                          </p:spTgt>
                                        </p:tgtEl>
                                        <p:attrNameLst>
                                          <p:attrName>style.visibility</p:attrName>
                                        </p:attrNameLst>
                                      </p:cBhvr>
                                      <p:to>
                                        <p:strVal val="visible"/>
                                      </p:to>
                                    </p:set>
                                    <p:animEffect transition="in" filter="fade">
                                      <p:cBhvr>
                                        <p:cTn id="15" dur="500"/>
                                        <p:tgtEl>
                                          <p:spTgt spid="7171">
                                            <p:txEl>
                                              <p:pRg st="3" end="3"/>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7171">
                                            <p:txEl>
                                              <p:pRg st="4" end="4"/>
                                            </p:txEl>
                                          </p:spTgt>
                                        </p:tgtEl>
                                        <p:attrNameLst>
                                          <p:attrName>style.visibility</p:attrName>
                                        </p:attrNameLst>
                                      </p:cBhvr>
                                      <p:to>
                                        <p:strVal val="visible"/>
                                      </p:to>
                                    </p:set>
                                    <p:animEffect transition="in" filter="fade">
                                      <p:cBhvr>
                                        <p:cTn id="18" dur="500"/>
                                        <p:tgtEl>
                                          <p:spTgt spid="717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a:spLocks noGrp="1" noChangeArrowheads="1"/>
          </p:cNvSpPr>
          <p:nvPr>
            <p:ph type="body" idx="1"/>
          </p:nvPr>
        </p:nvSpPr>
        <p:spPr>
          <a:xfrm>
            <a:off x="990694" y="1066862"/>
            <a:ext cx="7697694" cy="3733702"/>
          </a:xfrm>
        </p:spPr>
        <p:txBody>
          <a:bodyPr/>
          <a:lstStyle/>
          <a:p>
            <a:pPr>
              <a:buNone/>
            </a:pPr>
            <a:r>
              <a:rPr lang="ja-JP" altLang="en-US" dirty="0" smtClean="0">
                <a:latin typeface="メイリオ" pitchFamily="50" charset="-128"/>
                <a:ea typeface="メイリオ" pitchFamily="50" charset="-128"/>
              </a:rPr>
              <a:t>当時としては</a:t>
            </a:r>
            <a:r>
              <a:rPr lang="ja-JP" altLang="en-US" dirty="0" smtClean="0">
                <a:solidFill>
                  <a:srgbClr val="FF0000"/>
                </a:solidFill>
                <a:latin typeface="メイリオ" pitchFamily="50" charset="-128"/>
                <a:ea typeface="メイリオ" pitchFamily="50" charset="-128"/>
              </a:rPr>
              <a:t>独創的</a:t>
            </a:r>
            <a:r>
              <a:rPr lang="ja-JP" altLang="en-US" dirty="0" smtClean="0">
                <a:latin typeface="メイリオ" pitchFamily="50" charset="-128"/>
                <a:ea typeface="メイリオ" pitchFamily="50" charset="-128"/>
              </a:rPr>
              <a:t>かつ</a:t>
            </a:r>
            <a:r>
              <a:rPr lang="ja-JP" altLang="en-US" dirty="0" smtClean="0">
                <a:solidFill>
                  <a:srgbClr val="FF0000"/>
                </a:solidFill>
                <a:latin typeface="メイリオ" pitchFamily="50" charset="-128"/>
                <a:ea typeface="メイリオ" pitchFamily="50" charset="-128"/>
              </a:rPr>
              <a:t>先進的</a:t>
            </a:r>
            <a:r>
              <a:rPr lang="ja-JP" altLang="en-US" dirty="0" smtClean="0">
                <a:latin typeface="メイリオ" pitchFamily="50" charset="-128"/>
                <a:ea typeface="メイリオ" pitchFamily="50" charset="-128"/>
              </a:rPr>
              <a:t>だった方谷の手法を</a:t>
            </a:r>
            <a:endParaRPr lang="en-US" altLang="ja-JP" dirty="0" smtClean="0">
              <a:latin typeface="メイリオ" pitchFamily="50" charset="-128"/>
              <a:ea typeface="メイリオ" pitchFamily="50" charset="-128"/>
            </a:endParaRPr>
          </a:p>
          <a:p>
            <a:pPr>
              <a:buNone/>
            </a:pPr>
            <a:r>
              <a:rPr lang="ja-JP" altLang="en-US" dirty="0" smtClean="0">
                <a:latin typeface="メイリオ" pitchFamily="50" charset="-128"/>
                <a:ea typeface="メイリオ" pitchFamily="50" charset="-128"/>
              </a:rPr>
              <a:t>そのまま真似しても独創的でも先進的でもない。</a:t>
            </a:r>
            <a:endParaRPr lang="en-US" altLang="ja-JP" dirty="0" smtClean="0">
              <a:latin typeface="メイリオ" pitchFamily="50" charset="-128"/>
              <a:ea typeface="メイリオ" pitchFamily="50" charset="-128"/>
            </a:endParaRPr>
          </a:p>
          <a:p>
            <a:pPr>
              <a:buNone/>
            </a:pPr>
            <a:endParaRPr lang="en-US" altLang="ja-JP" dirty="0" smtClean="0">
              <a:latin typeface="メイリオ" pitchFamily="50" charset="-128"/>
              <a:ea typeface="メイリオ" pitchFamily="50" charset="-128"/>
            </a:endParaRPr>
          </a:p>
          <a:p>
            <a:pPr>
              <a:buNone/>
            </a:pPr>
            <a:r>
              <a:rPr lang="ja-JP" altLang="en-US" dirty="0" smtClean="0">
                <a:latin typeface="メイリオ" pitchFamily="50" charset="-128"/>
                <a:ea typeface="メイリオ" pitchFamily="50" charset="-128"/>
              </a:rPr>
              <a:t>では、なぜ私たちは方谷を学ぶのか？</a:t>
            </a:r>
            <a:endParaRPr lang="en-US" altLang="ja-JP" dirty="0" smtClean="0">
              <a:latin typeface="メイリオ" pitchFamily="50" charset="-128"/>
              <a:ea typeface="メイリオ" pitchFamily="50" charset="-128"/>
            </a:endParaRPr>
          </a:p>
          <a:p>
            <a:pPr>
              <a:buNone/>
            </a:pPr>
            <a:endParaRPr lang="en-US" altLang="ja-JP" dirty="0" smtClean="0">
              <a:latin typeface="メイリオ" pitchFamily="50" charset="-128"/>
              <a:ea typeface="メイリオ" pitchFamily="50" charset="-128"/>
            </a:endParaRPr>
          </a:p>
          <a:p>
            <a:pPr>
              <a:buNone/>
            </a:pPr>
            <a:r>
              <a:rPr lang="ja-JP" altLang="en-US" dirty="0" smtClean="0">
                <a:latin typeface="メイリオ" pitchFamily="50" charset="-128"/>
                <a:ea typeface="メイリオ" pitchFamily="50" charset="-128"/>
              </a:rPr>
              <a:t>方谷の方法をそのまま真似するのではなく、</a:t>
            </a:r>
            <a:endParaRPr lang="en-US" altLang="ja-JP" dirty="0" smtClean="0">
              <a:latin typeface="メイリオ" pitchFamily="50" charset="-128"/>
              <a:ea typeface="メイリオ" pitchFamily="50" charset="-128"/>
            </a:endParaRPr>
          </a:p>
          <a:p>
            <a:pPr>
              <a:buNone/>
            </a:pPr>
            <a:r>
              <a:rPr lang="ja-JP" altLang="en-US" dirty="0" smtClean="0">
                <a:solidFill>
                  <a:srgbClr val="FF0000"/>
                </a:solidFill>
                <a:latin typeface="メイリオ" pitchFamily="50" charset="-128"/>
                <a:ea typeface="メイリオ" pitchFamily="50" charset="-128"/>
              </a:rPr>
              <a:t>不易</a:t>
            </a:r>
            <a:r>
              <a:rPr lang="ja-JP" altLang="en-US" dirty="0" smtClean="0">
                <a:latin typeface="メイリオ" pitchFamily="50" charset="-128"/>
                <a:ea typeface="メイリオ" pitchFamily="50" charset="-128"/>
              </a:rPr>
              <a:t>な部分と</a:t>
            </a:r>
            <a:r>
              <a:rPr lang="ja-JP" altLang="en-US" dirty="0" smtClean="0">
                <a:solidFill>
                  <a:srgbClr val="FF0000"/>
                </a:solidFill>
                <a:latin typeface="メイリオ" pitchFamily="50" charset="-128"/>
                <a:ea typeface="メイリオ" pitchFamily="50" charset="-128"/>
              </a:rPr>
              <a:t>流行</a:t>
            </a:r>
            <a:r>
              <a:rPr lang="ja-JP" altLang="en-US" dirty="0" smtClean="0">
                <a:latin typeface="メイリオ" pitchFamily="50" charset="-128"/>
                <a:ea typeface="メイリオ" pitchFamily="50" charset="-128"/>
              </a:rPr>
              <a:t>の部分を峻別する必要がある。</a:t>
            </a:r>
          </a:p>
          <a:p>
            <a:pPr>
              <a:buNone/>
            </a:pPr>
            <a:endParaRPr lang="ja-JP" altLang="ja-JP" dirty="0">
              <a:latin typeface="メイリオ" pitchFamily="50" charset="-128"/>
              <a:ea typeface="メイリオ" pitchFamily="50" charset="-128"/>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animEffect transition="in" filter="fade">
                                      <p:cBhvr>
                                        <p:cTn id="7" dur="500"/>
                                        <p:tgtEl>
                                          <p:spTgt spid="7171">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7171">
                                            <p:txEl>
                                              <p:pRg st="1" end="1"/>
                                            </p:txEl>
                                          </p:spTgt>
                                        </p:tgtEl>
                                        <p:attrNameLst>
                                          <p:attrName>style.visibility</p:attrName>
                                        </p:attrNameLst>
                                      </p:cBhvr>
                                      <p:to>
                                        <p:strVal val="visible"/>
                                      </p:to>
                                    </p:set>
                                    <p:animEffect transition="in" filter="fade">
                                      <p:cBhvr>
                                        <p:cTn id="11" dur="500"/>
                                        <p:tgtEl>
                                          <p:spTgt spid="7171">
                                            <p:txEl>
                                              <p:pRg st="1" end="1"/>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7171">
                                            <p:txEl>
                                              <p:pRg st="3" end="3"/>
                                            </p:txEl>
                                          </p:spTgt>
                                        </p:tgtEl>
                                        <p:attrNameLst>
                                          <p:attrName>style.visibility</p:attrName>
                                        </p:attrNameLst>
                                      </p:cBhvr>
                                      <p:to>
                                        <p:strVal val="visible"/>
                                      </p:to>
                                    </p:set>
                                    <p:animEffect transition="in" filter="fade">
                                      <p:cBhvr>
                                        <p:cTn id="15" dur="500"/>
                                        <p:tgtEl>
                                          <p:spTgt spid="7171">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7171">
                                            <p:txEl>
                                              <p:pRg st="5" end="5"/>
                                            </p:txEl>
                                          </p:spTgt>
                                        </p:tgtEl>
                                        <p:attrNameLst>
                                          <p:attrName>style.visibility</p:attrName>
                                        </p:attrNameLst>
                                      </p:cBhvr>
                                      <p:to>
                                        <p:strVal val="visible"/>
                                      </p:to>
                                    </p:set>
                                    <p:animEffect transition="in" filter="fade">
                                      <p:cBhvr>
                                        <p:cTn id="20" dur="500"/>
                                        <p:tgtEl>
                                          <p:spTgt spid="7171">
                                            <p:txEl>
                                              <p:pRg st="5" end="5"/>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7171">
                                            <p:txEl>
                                              <p:pRg st="6" end="6"/>
                                            </p:txEl>
                                          </p:spTgt>
                                        </p:tgtEl>
                                        <p:attrNameLst>
                                          <p:attrName>style.visibility</p:attrName>
                                        </p:attrNameLst>
                                      </p:cBhvr>
                                      <p:to>
                                        <p:strVal val="visible"/>
                                      </p:to>
                                    </p:set>
                                    <p:animEffect transition="in" filter="fade">
                                      <p:cBhvr>
                                        <p:cTn id="23" dur="500"/>
                                        <p:tgtEl>
                                          <p:spTgt spid="717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a:spLocks noGrp="1" noChangeArrowheads="1"/>
          </p:cNvSpPr>
          <p:nvPr>
            <p:ph type="body" idx="1"/>
          </p:nvPr>
        </p:nvSpPr>
        <p:spPr>
          <a:xfrm>
            <a:off x="990694" y="533476"/>
            <a:ext cx="7391206" cy="609584"/>
          </a:xfrm>
        </p:spPr>
        <p:txBody>
          <a:bodyPr/>
          <a:lstStyle/>
          <a:p>
            <a:pPr algn="ctr">
              <a:buNone/>
            </a:pPr>
            <a:r>
              <a:rPr lang="ja-JP" altLang="en-US" dirty="0" smtClean="0">
                <a:latin typeface="メイリオ" pitchFamily="50" charset="-128"/>
                <a:ea typeface="メイリオ" pitchFamily="50" charset="-128"/>
              </a:rPr>
              <a:t>方谷から学ぶべき</a:t>
            </a:r>
            <a:r>
              <a:rPr lang="ja-JP" altLang="en-US" dirty="0" smtClean="0">
                <a:solidFill>
                  <a:srgbClr val="FF0000"/>
                </a:solidFill>
                <a:latin typeface="メイリオ" pitchFamily="50" charset="-128"/>
                <a:ea typeface="メイリオ" pitchFamily="50" charset="-128"/>
              </a:rPr>
              <a:t>不易</a:t>
            </a:r>
            <a:r>
              <a:rPr lang="ja-JP" altLang="en-US" dirty="0" smtClean="0">
                <a:latin typeface="メイリオ" pitchFamily="50" charset="-128"/>
                <a:ea typeface="メイリオ" pitchFamily="50" charset="-128"/>
              </a:rPr>
              <a:t>な部分</a:t>
            </a:r>
            <a:endParaRPr lang="en-US" altLang="ja-JP" dirty="0" smtClean="0">
              <a:latin typeface="メイリオ" pitchFamily="50" charset="-128"/>
              <a:ea typeface="メイリオ" pitchFamily="50" charset="-128"/>
            </a:endParaRPr>
          </a:p>
        </p:txBody>
      </p:sp>
      <p:sp>
        <p:nvSpPr>
          <p:cNvPr id="3" name="Rectangle 3"/>
          <p:cNvSpPr txBox="1">
            <a:spLocks noChangeArrowheads="1"/>
          </p:cNvSpPr>
          <p:nvPr/>
        </p:nvSpPr>
        <p:spPr bwMode="auto">
          <a:xfrm>
            <a:off x="990694" y="1447852"/>
            <a:ext cx="7697694" cy="167635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buFontTx/>
              <a:buNone/>
              <a:tabLst/>
              <a:defRPr/>
            </a:pPr>
            <a:r>
              <a:rPr kumimoji="0" lang="ja-JP" altLang="en-US" sz="2400" b="0" i="0" u="none" strike="noStrike" kern="0" cap="none" spc="0" normalizeH="0" baseline="0" noProof="0" dirty="0" smtClean="0">
                <a:ln>
                  <a:noFill/>
                </a:ln>
                <a:solidFill>
                  <a:schemeClr val="tx1"/>
                </a:solidFill>
                <a:effectLst/>
                <a:uLnTx/>
                <a:uFillTx/>
                <a:latin typeface="メイリオ" pitchFamily="50" charset="-128"/>
                <a:ea typeface="メイリオ" pitchFamily="50" charset="-128"/>
                <a:cs typeface="+mn-cs"/>
              </a:rPr>
              <a:t>・</a:t>
            </a:r>
            <a:r>
              <a:rPr kumimoji="0" lang="ja-JP" altLang="en-US" sz="2400" b="0" i="0" u="none" strike="noStrike" kern="0" cap="none" spc="0" normalizeH="0" baseline="0" noProof="0" dirty="0" smtClean="0">
                <a:ln>
                  <a:noFill/>
                </a:ln>
                <a:solidFill>
                  <a:srgbClr val="FF0000"/>
                </a:solidFill>
                <a:effectLst/>
                <a:uLnTx/>
                <a:uFillTx/>
                <a:latin typeface="メイリオ" pitchFamily="50" charset="-128"/>
                <a:ea typeface="メイリオ" pitchFamily="50" charset="-128"/>
                <a:cs typeface="+mn-cs"/>
              </a:rPr>
              <a:t>至誠惻怛（しせいそくだつ）</a:t>
            </a:r>
            <a:endParaRPr kumimoji="0" lang="en-US" altLang="ja-JP" sz="2400" b="0" i="0" u="none" strike="noStrike" kern="0" cap="none" spc="0" normalizeH="0" baseline="0" noProof="0" dirty="0" smtClean="0">
              <a:ln>
                <a:noFill/>
              </a:ln>
              <a:solidFill>
                <a:srgbClr val="FF0000"/>
              </a:solidFill>
              <a:effectLst/>
              <a:uLnTx/>
              <a:uFillTx/>
              <a:latin typeface="メイリオ" pitchFamily="50" charset="-128"/>
              <a:ea typeface="メイリオ" pitchFamily="50" charset="-128"/>
              <a:cs typeface="+mn-cs"/>
            </a:endParaRPr>
          </a:p>
          <a:p>
            <a:pPr marL="342900" marR="0" lvl="0" indent="-342900" algn="l" defTabSz="914400" rtl="0" eaLnBrk="1" fontAlgn="base" latinLnBrk="0" hangingPunct="1">
              <a:lnSpc>
                <a:spcPct val="100000"/>
              </a:lnSpc>
              <a:spcBef>
                <a:spcPct val="20000"/>
              </a:spcBef>
              <a:spcAft>
                <a:spcPct val="0"/>
              </a:spcAft>
              <a:buClrTx/>
              <a:buSzTx/>
              <a:buFontTx/>
              <a:buNone/>
              <a:tabLst/>
              <a:defRPr/>
            </a:pPr>
            <a:r>
              <a:rPr lang="ja-JP" altLang="en-US" sz="2400" kern="0" dirty="0" smtClean="0">
                <a:latin typeface="メイリオ" pitchFamily="50" charset="-128"/>
                <a:ea typeface="メイリオ" pitchFamily="50" charset="-128"/>
              </a:rPr>
              <a:t>・</a:t>
            </a:r>
            <a:r>
              <a:rPr lang="ja-JP" altLang="en-US" sz="2400" kern="0" dirty="0" smtClean="0">
                <a:solidFill>
                  <a:srgbClr val="FF0000"/>
                </a:solidFill>
                <a:latin typeface="メイリオ" pitchFamily="50" charset="-128"/>
                <a:ea typeface="メイリオ" pitchFamily="50" charset="-128"/>
              </a:rPr>
              <a:t>義</a:t>
            </a:r>
            <a:r>
              <a:rPr lang="ja-JP" altLang="en-US" sz="2400" kern="0" dirty="0" smtClean="0">
                <a:latin typeface="メイリオ" pitchFamily="50" charset="-128"/>
                <a:ea typeface="メイリオ" pitchFamily="50" charset="-128"/>
              </a:rPr>
              <a:t>を明らかにして、</a:t>
            </a:r>
            <a:r>
              <a:rPr lang="ja-JP" altLang="en-US" sz="2400" kern="0" dirty="0" smtClean="0">
                <a:solidFill>
                  <a:srgbClr val="FF0000"/>
                </a:solidFill>
                <a:latin typeface="メイリオ" pitchFamily="50" charset="-128"/>
                <a:ea typeface="メイリオ" pitchFamily="50" charset="-128"/>
              </a:rPr>
              <a:t>利</a:t>
            </a:r>
            <a:r>
              <a:rPr lang="ja-JP" altLang="en-US" sz="2400" kern="0" dirty="0" smtClean="0">
                <a:latin typeface="メイリオ" pitchFamily="50" charset="-128"/>
                <a:ea typeface="メイリオ" pitchFamily="50" charset="-128"/>
              </a:rPr>
              <a:t>を計らず。</a:t>
            </a:r>
            <a:endParaRPr lang="en-US" altLang="ja-JP" sz="2400" kern="0" dirty="0" smtClean="0">
              <a:latin typeface="メイリオ" pitchFamily="50" charset="-128"/>
              <a:ea typeface="メイリオ" pitchFamily="50" charset="-128"/>
            </a:endParaRPr>
          </a:p>
          <a:p>
            <a:pPr marL="342900" lvl="0" indent="-342900">
              <a:spcBef>
                <a:spcPct val="20000"/>
              </a:spcBef>
            </a:pPr>
            <a:r>
              <a:rPr lang="ja-JP" altLang="en-US" sz="2400" kern="0" dirty="0" smtClean="0">
                <a:latin typeface="メイリオ" pitchFamily="50" charset="-128"/>
                <a:ea typeface="メイリオ" pitchFamily="50" charset="-128"/>
              </a:rPr>
              <a:t>・事の外に立ち</a:t>
            </a:r>
            <a:r>
              <a:rPr lang="ja-JP" altLang="en-US" sz="2400" kern="0" dirty="0" err="1" smtClean="0">
                <a:latin typeface="メイリオ" pitchFamily="50" charset="-128"/>
                <a:ea typeface="メイリオ" pitchFamily="50" charset="-128"/>
              </a:rPr>
              <a:t>て、</a:t>
            </a:r>
            <a:r>
              <a:rPr lang="ja-JP" altLang="en-US" sz="2400" kern="0" dirty="0" smtClean="0">
                <a:latin typeface="メイリオ" pitchFamily="50" charset="-128"/>
                <a:ea typeface="メイリオ" pitchFamily="50" charset="-128"/>
              </a:rPr>
              <a:t>事の内に屈せず。</a:t>
            </a:r>
            <a:endParaRPr kumimoji="0" lang="en-US" altLang="ja-JP" sz="2400" b="0" i="0" u="none" strike="noStrike" kern="0" cap="none" spc="0" normalizeH="0" baseline="0" noProof="0" dirty="0" smtClean="0">
              <a:ln>
                <a:noFill/>
              </a:ln>
              <a:solidFill>
                <a:schemeClr val="tx1"/>
              </a:solidFill>
              <a:effectLst/>
              <a:uLnTx/>
              <a:uFillTx/>
              <a:latin typeface="メイリオ" pitchFamily="50" charset="-128"/>
              <a:ea typeface="メイリオ" pitchFamily="50" charset="-128"/>
              <a:cs typeface="+mn-cs"/>
            </a:endParaRPr>
          </a:p>
          <a:p>
            <a:pPr marL="342900" marR="0" lvl="0" indent="-342900" algn="l" defTabSz="914400" rtl="0" eaLnBrk="1" fontAlgn="base" latinLnBrk="0" hangingPunct="1">
              <a:lnSpc>
                <a:spcPct val="100000"/>
              </a:lnSpc>
              <a:spcBef>
                <a:spcPct val="20000"/>
              </a:spcBef>
              <a:spcAft>
                <a:spcPct val="0"/>
              </a:spcAft>
              <a:buClrTx/>
              <a:buSzTx/>
              <a:buFontTx/>
              <a:buNone/>
              <a:tabLst/>
              <a:defRPr/>
            </a:pPr>
            <a:endParaRPr kumimoji="0" lang="ja-JP" altLang="ja-JP" sz="2400" b="0" i="0" u="none" strike="noStrike" kern="0" cap="none" spc="0" normalizeH="0" baseline="0" noProof="0" dirty="0">
              <a:ln>
                <a:noFill/>
              </a:ln>
              <a:solidFill>
                <a:schemeClr val="tx1"/>
              </a:solidFill>
              <a:effectLst/>
              <a:uLnTx/>
              <a:uFillTx/>
              <a:latin typeface="メイリオ" pitchFamily="50" charset="-128"/>
              <a:ea typeface="メイリオ" pitchFamily="50" charset="-128"/>
              <a:cs typeface="+mn-cs"/>
            </a:endParaRPr>
          </a:p>
        </p:txBody>
      </p:sp>
      <p:sp>
        <p:nvSpPr>
          <p:cNvPr id="4" name="Rectangle 3"/>
          <p:cNvSpPr txBox="1">
            <a:spLocks noChangeArrowheads="1"/>
          </p:cNvSpPr>
          <p:nvPr/>
        </p:nvSpPr>
        <p:spPr bwMode="auto">
          <a:xfrm>
            <a:off x="990694" y="3200406"/>
            <a:ext cx="8153306" cy="83817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buFontTx/>
              <a:buNone/>
              <a:tabLst/>
              <a:defRPr/>
            </a:pPr>
            <a:r>
              <a:rPr kumimoji="0" lang="ja-JP" altLang="en-US" sz="2400" b="0" i="0" u="none" strike="noStrike" kern="0" cap="none" spc="0" normalizeH="0" baseline="0" noProof="0" dirty="0" smtClean="0">
                <a:ln>
                  <a:noFill/>
                </a:ln>
                <a:solidFill>
                  <a:srgbClr val="FF0000"/>
                </a:solidFill>
                <a:effectLst/>
                <a:uLnTx/>
                <a:uFillTx/>
                <a:latin typeface="メイリオ" pitchFamily="50" charset="-128"/>
                <a:ea typeface="メイリオ" pitchFamily="50" charset="-128"/>
                <a:cs typeface="+mn-cs"/>
              </a:rPr>
              <a:t>為政者</a:t>
            </a:r>
            <a:r>
              <a:rPr kumimoji="0" lang="ja-JP" altLang="en-US" sz="2400" b="0" i="0" u="none" strike="noStrike" kern="0" cap="none" spc="0" normalizeH="0" baseline="0" noProof="0" dirty="0" smtClean="0">
                <a:ln>
                  <a:noFill/>
                </a:ln>
                <a:solidFill>
                  <a:schemeClr val="tx1"/>
                </a:solidFill>
                <a:effectLst/>
                <a:uLnTx/>
                <a:uFillTx/>
                <a:latin typeface="メイリオ" pitchFamily="50" charset="-128"/>
                <a:ea typeface="メイリオ" pitchFamily="50" charset="-128"/>
                <a:cs typeface="+mn-cs"/>
              </a:rPr>
              <a:t>のためではなく、</a:t>
            </a:r>
            <a:r>
              <a:rPr kumimoji="0" lang="ja-JP" altLang="en-US" sz="2400" b="0" i="0" u="none" strike="noStrike" kern="0" cap="none" spc="0" normalizeH="0" baseline="0" noProof="0" dirty="0" smtClean="0">
                <a:ln>
                  <a:noFill/>
                </a:ln>
                <a:solidFill>
                  <a:srgbClr val="FF0000"/>
                </a:solidFill>
                <a:effectLst/>
                <a:uLnTx/>
                <a:uFillTx/>
                <a:latin typeface="メイリオ" pitchFamily="50" charset="-128"/>
                <a:ea typeface="メイリオ" pitchFamily="50" charset="-128"/>
                <a:cs typeface="+mn-cs"/>
              </a:rPr>
              <a:t>すべての領民の幸福</a:t>
            </a:r>
            <a:r>
              <a:rPr kumimoji="0" lang="ja-JP" altLang="en-US" sz="2400" b="0" i="0" u="none" strike="noStrike" kern="0" cap="none" spc="0" normalizeH="0" baseline="0" noProof="0" dirty="0" smtClean="0">
                <a:ln>
                  <a:noFill/>
                </a:ln>
                <a:solidFill>
                  <a:schemeClr val="tx1"/>
                </a:solidFill>
                <a:effectLst/>
                <a:uLnTx/>
                <a:uFillTx/>
                <a:latin typeface="メイリオ" pitchFamily="50" charset="-128"/>
                <a:ea typeface="メイリオ" pitchFamily="50" charset="-128"/>
                <a:cs typeface="+mn-cs"/>
              </a:rPr>
              <a:t>のために。</a:t>
            </a:r>
            <a:endParaRPr kumimoji="0" lang="en-US" altLang="ja-JP" sz="2400" b="0" i="0" u="none" strike="noStrike" kern="0" cap="none" spc="0" normalizeH="0" baseline="0" noProof="0" dirty="0" smtClean="0">
              <a:ln>
                <a:noFill/>
              </a:ln>
              <a:solidFill>
                <a:schemeClr val="tx1"/>
              </a:solidFill>
              <a:effectLst/>
              <a:uLnTx/>
              <a:uFillTx/>
              <a:latin typeface="メイリオ" pitchFamily="50" charset="-128"/>
              <a:ea typeface="メイリオ" pitchFamily="50" charset="-128"/>
              <a:cs typeface="+mn-cs"/>
            </a:endParaRPr>
          </a:p>
          <a:p>
            <a:pPr marL="342900" marR="0" lvl="0" indent="-342900" algn="l" defTabSz="914400" rtl="0" eaLnBrk="1" fontAlgn="base" latinLnBrk="0" hangingPunct="1">
              <a:lnSpc>
                <a:spcPct val="100000"/>
              </a:lnSpc>
              <a:spcBef>
                <a:spcPct val="20000"/>
              </a:spcBef>
              <a:spcAft>
                <a:spcPct val="0"/>
              </a:spcAft>
              <a:buClrTx/>
              <a:buSzTx/>
              <a:buFontTx/>
              <a:buNone/>
              <a:tabLst/>
              <a:defRPr/>
            </a:pPr>
            <a:r>
              <a:rPr lang="ja-JP" altLang="en-US" sz="2400" kern="0" noProof="0" dirty="0" smtClean="0">
                <a:latin typeface="メイリオ" pitchFamily="50" charset="-128"/>
                <a:ea typeface="メイリオ" pitchFamily="50" charset="-128"/>
              </a:rPr>
              <a:t>その場しのぎの解決ではなく、できるだけ根本的解決を。</a:t>
            </a:r>
            <a:endParaRPr kumimoji="0" lang="ja-JP" altLang="ja-JP" sz="2400" b="0" i="0" u="none" strike="noStrike" kern="0" cap="none" spc="0" normalizeH="0" baseline="0" noProof="0" dirty="0">
              <a:ln>
                <a:noFill/>
              </a:ln>
              <a:solidFill>
                <a:schemeClr val="tx1"/>
              </a:solidFill>
              <a:effectLst/>
              <a:uLnTx/>
              <a:uFillTx/>
              <a:latin typeface="メイリオ" pitchFamily="50" charset="-128"/>
              <a:ea typeface="メイリオ" pitchFamily="50" charset="-128"/>
              <a:cs typeface="+mn-cs"/>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animEffect transition="in" filter="fade">
                                      <p:cBhvr>
                                        <p:cTn id="7" dur="500"/>
                                        <p:tgtEl>
                                          <p:spTgt spid="7171">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500"/>
                                        <p:tgtEl>
                                          <p:spTgt spid="3">
                                            <p:txEl>
                                              <p:pRg st="1" end="1"/>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500"/>
                                        <p:tgtEl>
                                          <p:spTgt spid="3">
                                            <p:txEl>
                                              <p:pRg st="2" end="2"/>
                                            </p:txEl>
                                          </p:spTgt>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4">
                                            <p:txEl>
                                              <p:pRg st="0" end="0"/>
                                            </p:txEl>
                                          </p:spTgt>
                                        </p:tgtEl>
                                        <p:attrNameLst>
                                          <p:attrName>style.visibility</p:attrName>
                                        </p:attrNameLst>
                                      </p:cBhvr>
                                      <p:to>
                                        <p:strVal val="visible"/>
                                      </p:to>
                                    </p:set>
                                    <p:animEffect transition="in" filter="fade">
                                      <p:cBhvr>
                                        <p:cTn id="23" dur="500"/>
                                        <p:tgtEl>
                                          <p:spTgt spid="4">
                                            <p:txEl>
                                              <p:pRg st="0" end="0"/>
                                            </p:txEl>
                                          </p:spTgt>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4">
                                            <p:txEl>
                                              <p:pRg st="1" end="1"/>
                                            </p:txEl>
                                          </p:spTgt>
                                        </p:tgtEl>
                                        <p:attrNameLst>
                                          <p:attrName>style.visibility</p:attrName>
                                        </p:attrNameLst>
                                      </p:cBhvr>
                                      <p:to>
                                        <p:strVal val="visible"/>
                                      </p:to>
                                    </p:set>
                                    <p:animEffect transition="in" filter="fade">
                                      <p:cBhvr>
                                        <p:cTn id="27"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uiExpand="1" build="p"/>
      <p:bldP spid="3" grpId="0" uiExpand="1" build="p"/>
      <p:bldP spid="4"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bwMode="auto">
          <a:xfrm>
            <a:off x="988998" y="1524050"/>
            <a:ext cx="7545298" cy="19049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buFontTx/>
              <a:buNone/>
              <a:tabLst/>
              <a:defRPr/>
            </a:pPr>
            <a:r>
              <a:rPr lang="ja-JP" altLang="en-US" sz="2400" kern="0" dirty="0" smtClean="0">
                <a:latin typeface="メイリオ" pitchFamily="50" charset="-128"/>
                <a:ea typeface="メイリオ" pitchFamily="50" charset="-128"/>
              </a:rPr>
              <a:t>先入観にとらわれず、最後までお聴きいただき、</a:t>
            </a:r>
            <a:endParaRPr lang="en-US" altLang="ja-JP" sz="2400" kern="0" dirty="0" smtClean="0">
              <a:latin typeface="メイリオ" pitchFamily="50" charset="-128"/>
              <a:ea typeface="メイリオ" pitchFamily="50" charset="-128"/>
            </a:endParaRPr>
          </a:p>
          <a:p>
            <a:pPr marL="342900" marR="0" lvl="0" indent="-342900" algn="l" defTabSz="914400" rtl="0" eaLnBrk="1" fontAlgn="base" latinLnBrk="0" hangingPunct="1">
              <a:lnSpc>
                <a:spcPct val="100000"/>
              </a:lnSpc>
              <a:spcBef>
                <a:spcPct val="20000"/>
              </a:spcBef>
              <a:spcAft>
                <a:spcPct val="0"/>
              </a:spcAft>
              <a:buClrTx/>
              <a:buSzTx/>
              <a:buFontTx/>
              <a:buNone/>
              <a:tabLst/>
              <a:defRPr/>
            </a:pPr>
            <a:r>
              <a:rPr lang="ja-JP" altLang="en-US" sz="2400" kern="0" dirty="0" smtClean="0">
                <a:latin typeface="メイリオ" pitchFamily="50" charset="-128"/>
                <a:ea typeface="メイリオ" pitchFamily="50" charset="-128"/>
              </a:rPr>
              <a:t>全容をご理解いただいた上で、</a:t>
            </a:r>
            <a:endParaRPr lang="en-US" altLang="ja-JP" sz="2400" kern="0" dirty="0" smtClean="0">
              <a:latin typeface="メイリオ" pitchFamily="50" charset="-128"/>
              <a:ea typeface="メイリオ" pitchFamily="50" charset="-128"/>
            </a:endParaRPr>
          </a:p>
          <a:p>
            <a:pPr marL="342900" marR="0" lvl="0" indent="-342900" algn="l" defTabSz="914400" rtl="0" eaLnBrk="1" fontAlgn="base" latinLnBrk="0" hangingPunct="1">
              <a:lnSpc>
                <a:spcPct val="100000"/>
              </a:lnSpc>
              <a:spcBef>
                <a:spcPct val="20000"/>
              </a:spcBef>
              <a:spcAft>
                <a:spcPct val="0"/>
              </a:spcAft>
              <a:buClrTx/>
              <a:buSzTx/>
              <a:buFontTx/>
              <a:buNone/>
              <a:tabLst/>
              <a:defRPr/>
            </a:pPr>
            <a:r>
              <a:rPr lang="ja-JP" altLang="en-US" sz="2400" kern="0" dirty="0" smtClean="0">
                <a:latin typeface="メイリオ" pitchFamily="50" charset="-128"/>
                <a:ea typeface="メイリオ" pitchFamily="50" charset="-128"/>
              </a:rPr>
              <a:t>あらためてご自分の頭で考えていただければ幸いです。</a:t>
            </a:r>
            <a:endParaRPr kumimoji="0" lang="en-US" altLang="ja-JP" sz="2400" b="0" i="0" u="none" strike="noStrike" kern="0" cap="none" spc="0" normalizeH="0" baseline="0" noProof="0" dirty="0" smtClean="0">
              <a:ln>
                <a:noFill/>
              </a:ln>
              <a:solidFill>
                <a:schemeClr val="tx1"/>
              </a:solidFill>
              <a:effectLst/>
              <a:uLnTx/>
              <a:uFillTx/>
              <a:latin typeface="メイリオ" pitchFamily="50" charset="-128"/>
              <a:ea typeface="メイリオ" pitchFamily="50" charset="-128"/>
              <a:cs typeface="+mn-cs"/>
            </a:endParaRPr>
          </a:p>
          <a:p>
            <a:pPr marL="342900" marR="0" lvl="0" indent="-342900" algn="l" defTabSz="914400" rtl="0" eaLnBrk="1" fontAlgn="base" latinLnBrk="0" hangingPunct="1">
              <a:lnSpc>
                <a:spcPct val="100000"/>
              </a:lnSpc>
              <a:spcBef>
                <a:spcPct val="20000"/>
              </a:spcBef>
              <a:spcAft>
                <a:spcPct val="0"/>
              </a:spcAft>
              <a:buClrTx/>
              <a:buSzTx/>
              <a:buFontTx/>
              <a:buNone/>
              <a:tabLst/>
              <a:defRPr/>
            </a:pPr>
            <a:endParaRPr kumimoji="0" lang="ja-JP" altLang="ja-JP" sz="2400" b="0" i="0" u="none" strike="noStrike" kern="0" cap="none" spc="0" normalizeH="0" baseline="0" noProof="0" dirty="0">
              <a:ln>
                <a:noFill/>
              </a:ln>
              <a:solidFill>
                <a:schemeClr val="tx1"/>
              </a:solidFill>
              <a:effectLst/>
              <a:uLnTx/>
              <a:uFillTx/>
              <a:latin typeface="メイリオ" pitchFamily="50" charset="-128"/>
              <a:ea typeface="メイリオ" pitchFamily="50" charset="-128"/>
              <a:cs typeface="+mn-cs"/>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304912" y="228684"/>
            <a:ext cx="8381888" cy="735013"/>
          </a:xfrm>
        </p:spPr>
        <p:txBody>
          <a:bodyPr/>
          <a:lstStyle/>
          <a:p>
            <a:r>
              <a:rPr lang="ja-JP" altLang="en-US" b="0" dirty="0" smtClean="0">
                <a:solidFill>
                  <a:schemeClr val="accent2"/>
                </a:solidFill>
                <a:latin typeface="メイリオ" pitchFamily="50" charset="-128"/>
                <a:ea typeface="メイリオ" pitchFamily="50" charset="-128"/>
              </a:rPr>
              <a:t>私たちが解決すべき課題とその原因</a:t>
            </a:r>
            <a:endParaRPr lang="ja-JP" altLang="ja-JP" b="0" dirty="0">
              <a:solidFill>
                <a:schemeClr val="accent2"/>
              </a:solidFill>
              <a:latin typeface="メイリオ" pitchFamily="50" charset="-128"/>
              <a:ea typeface="メイリオ" pitchFamily="50" charset="-128"/>
            </a:endParaRPr>
          </a:p>
        </p:txBody>
      </p:sp>
      <p:sp>
        <p:nvSpPr>
          <p:cNvPr id="8" name="Rectangle 3"/>
          <p:cNvSpPr txBox="1">
            <a:spLocks noChangeArrowheads="1"/>
          </p:cNvSpPr>
          <p:nvPr/>
        </p:nvSpPr>
        <p:spPr bwMode="auto">
          <a:xfrm>
            <a:off x="1371684" y="1143060"/>
            <a:ext cx="2362138" cy="281932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lang="ja-JP" altLang="en-US" sz="2000" kern="0" dirty="0" smtClean="0">
                <a:latin typeface="メイリオ" pitchFamily="50" charset="-128"/>
                <a:ea typeface="メイリオ" pitchFamily="50" charset="-128"/>
              </a:rPr>
              <a:t>環境問題</a:t>
            </a:r>
            <a:endParaRPr lang="en-US" altLang="ja-JP" sz="2000" kern="0" dirty="0" smtClean="0">
              <a:latin typeface="メイリオ" pitchFamily="50" charset="-128"/>
              <a:ea typeface="メイリオ" pitchFamily="50" charset="-128"/>
            </a:endParaRP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lang="ja-JP" altLang="en-US" sz="2000" kern="0" dirty="0" smtClean="0">
                <a:latin typeface="メイリオ" pitchFamily="50" charset="-128"/>
                <a:ea typeface="メイリオ" pitchFamily="50" charset="-128"/>
              </a:rPr>
              <a:t>エネルギー問題</a:t>
            </a:r>
            <a:endParaRPr lang="en-US" altLang="ja-JP" sz="2000" kern="0" dirty="0" smtClean="0">
              <a:latin typeface="メイリオ" pitchFamily="50" charset="-128"/>
              <a:ea typeface="メイリオ" pitchFamily="50" charset="-128"/>
            </a:endParaRP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lang="ja-JP" altLang="en-US" sz="2000" kern="0" dirty="0" smtClean="0">
                <a:latin typeface="メイリオ" pitchFamily="50" charset="-128"/>
                <a:ea typeface="メイリオ" pitchFamily="50" charset="-128"/>
              </a:rPr>
              <a:t>貧困問題</a:t>
            </a:r>
            <a:endParaRPr lang="en-US" altLang="ja-JP" sz="2000" kern="0" dirty="0" smtClean="0">
              <a:latin typeface="メイリオ" pitchFamily="50" charset="-128"/>
              <a:ea typeface="メイリオ" pitchFamily="50" charset="-128"/>
            </a:endParaRP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ja-JP" altLang="en-US" sz="2000" b="0" i="0" u="none" strike="noStrike" kern="0" cap="none" spc="0" normalizeH="0" baseline="0" noProof="0" dirty="0" smtClean="0">
                <a:ln>
                  <a:noFill/>
                </a:ln>
                <a:solidFill>
                  <a:schemeClr val="tx1"/>
                </a:solidFill>
                <a:effectLst/>
                <a:uLnTx/>
                <a:uFillTx/>
                <a:latin typeface="メイリオ" pitchFamily="50" charset="-128"/>
                <a:ea typeface="メイリオ" pitchFamily="50" charset="-128"/>
                <a:cs typeface="+mn-cs"/>
              </a:rPr>
              <a:t>食料問題</a:t>
            </a:r>
            <a:endParaRPr lang="en-US" altLang="ja-JP" sz="2000" kern="0" dirty="0" smtClean="0">
              <a:latin typeface="メイリオ" pitchFamily="50" charset="-128"/>
              <a:ea typeface="メイリオ" pitchFamily="50" charset="-128"/>
            </a:endParaRP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lang="ja-JP" altLang="en-US" sz="2000" kern="0" dirty="0" smtClean="0">
                <a:latin typeface="メイリオ" pitchFamily="50" charset="-128"/>
                <a:ea typeface="メイリオ" pitchFamily="50" charset="-128"/>
              </a:rPr>
              <a:t>人口問題</a:t>
            </a:r>
            <a:endParaRPr lang="en-US" altLang="ja-JP" sz="2000" kern="0" dirty="0" smtClean="0">
              <a:solidFill>
                <a:srgbClr val="00B0F0"/>
              </a:solidFill>
              <a:latin typeface="メイリオ" pitchFamily="50" charset="-128"/>
              <a:ea typeface="メイリオ" pitchFamily="50" charset="-128"/>
            </a:endParaRPr>
          </a:p>
          <a:p>
            <a:pPr marL="342900" indent="-342900">
              <a:spcBef>
                <a:spcPct val="20000"/>
              </a:spcBef>
              <a:buFontTx/>
              <a:buChar char="•"/>
            </a:pPr>
            <a:r>
              <a:rPr lang="ja-JP" altLang="en-US" sz="2000" kern="0" dirty="0" smtClean="0">
                <a:latin typeface="メイリオ" pitchFamily="50" charset="-128"/>
                <a:ea typeface="メイリオ" pitchFamily="50" charset="-128"/>
              </a:rPr>
              <a:t>紛争や戦争</a:t>
            </a:r>
            <a:endParaRPr lang="en-US" altLang="ja-JP" sz="2000" kern="0" dirty="0" smtClean="0">
              <a:latin typeface="メイリオ" pitchFamily="50" charset="-128"/>
              <a:ea typeface="メイリオ" pitchFamily="50" charset="-128"/>
            </a:endParaRPr>
          </a:p>
          <a:p>
            <a:pPr marL="342900" indent="-342900">
              <a:spcBef>
                <a:spcPct val="20000"/>
              </a:spcBef>
              <a:buFontTx/>
              <a:buChar char="•"/>
            </a:pPr>
            <a:r>
              <a:rPr lang="ja-JP" altLang="en-US" sz="2000" kern="0" dirty="0" smtClean="0">
                <a:latin typeface="メイリオ" pitchFamily="50" charset="-128"/>
                <a:ea typeface="メイリオ" pitchFamily="50" charset="-128"/>
              </a:rPr>
              <a:t>財政問題</a:t>
            </a:r>
            <a:endParaRPr kumimoji="0" lang="ja-JP" altLang="ja-JP" sz="2000" b="0" i="0" u="none" strike="noStrike" kern="0" cap="none" spc="0" normalizeH="0" baseline="0" noProof="0" dirty="0" smtClean="0">
              <a:ln>
                <a:noFill/>
              </a:ln>
              <a:solidFill>
                <a:schemeClr val="tx1"/>
              </a:solidFill>
              <a:effectLst/>
              <a:uLnTx/>
              <a:uFillTx/>
              <a:latin typeface="メイリオ" pitchFamily="50" charset="-128"/>
              <a:ea typeface="メイリオ" pitchFamily="50" charset="-128"/>
              <a:cs typeface="+mn-cs"/>
            </a:endParaRPr>
          </a:p>
        </p:txBody>
      </p:sp>
      <p:sp>
        <p:nvSpPr>
          <p:cNvPr id="9" name="テキスト ボックス 8"/>
          <p:cNvSpPr txBox="1"/>
          <p:nvPr/>
        </p:nvSpPr>
        <p:spPr>
          <a:xfrm>
            <a:off x="2362258" y="4209819"/>
            <a:ext cx="4266968" cy="1200329"/>
          </a:xfrm>
          <a:prstGeom prst="rect">
            <a:avLst/>
          </a:prstGeom>
          <a:noFill/>
        </p:spPr>
        <p:txBody>
          <a:bodyPr wrap="square" rtlCol="0">
            <a:spAutoFit/>
          </a:bodyPr>
          <a:lstStyle/>
          <a:p>
            <a:r>
              <a:rPr kumimoji="1" lang="ja-JP" altLang="en-US" sz="2400" dirty="0" smtClean="0">
                <a:solidFill>
                  <a:srgbClr val="FF0000"/>
                </a:solidFill>
                <a:effectLst>
                  <a:outerShdw blurRad="38100" dist="38100" dir="2700000" algn="tl">
                    <a:srgbClr val="000000">
                      <a:alpha val="43137"/>
                    </a:srgbClr>
                  </a:outerShdw>
                </a:effectLst>
                <a:latin typeface="メイリオ" pitchFamily="50" charset="-128"/>
                <a:ea typeface="メイリオ" pitchFamily="50" charset="-128"/>
              </a:rPr>
              <a:t>これらの問題の背後には</a:t>
            </a:r>
            <a:endParaRPr kumimoji="1" lang="en-US" altLang="ja-JP" sz="2400" dirty="0" smtClean="0">
              <a:solidFill>
                <a:srgbClr val="FF0000"/>
              </a:solidFill>
              <a:effectLst>
                <a:outerShdw blurRad="38100" dist="38100" dir="2700000" algn="tl">
                  <a:srgbClr val="000000">
                    <a:alpha val="43137"/>
                  </a:srgbClr>
                </a:outerShdw>
              </a:effectLst>
              <a:latin typeface="メイリオ" pitchFamily="50" charset="-128"/>
              <a:ea typeface="メイリオ" pitchFamily="50" charset="-128"/>
            </a:endParaRPr>
          </a:p>
          <a:p>
            <a:r>
              <a:rPr kumimoji="1" lang="ja-JP" altLang="en-US" sz="2400" dirty="0" smtClean="0">
                <a:solidFill>
                  <a:srgbClr val="FF0000"/>
                </a:solidFill>
                <a:effectLst>
                  <a:outerShdw blurRad="38100" dist="38100" dir="2700000" algn="tl">
                    <a:srgbClr val="000000">
                      <a:alpha val="43137"/>
                    </a:srgbClr>
                  </a:outerShdw>
                </a:effectLst>
                <a:latin typeface="メイリオ" pitchFamily="50" charset="-128"/>
                <a:ea typeface="メイリオ" pitchFamily="50" charset="-128"/>
              </a:rPr>
              <a:t>お金（経済）の問題が</a:t>
            </a:r>
            <a:endParaRPr kumimoji="1" lang="en-US" altLang="ja-JP" sz="2400" dirty="0" smtClean="0">
              <a:solidFill>
                <a:srgbClr val="FF0000"/>
              </a:solidFill>
              <a:effectLst>
                <a:outerShdw blurRad="38100" dist="38100" dir="2700000" algn="tl">
                  <a:srgbClr val="000000">
                    <a:alpha val="43137"/>
                  </a:srgbClr>
                </a:outerShdw>
              </a:effectLst>
              <a:latin typeface="メイリオ" pitchFamily="50" charset="-128"/>
              <a:ea typeface="メイリオ" pitchFamily="50" charset="-128"/>
            </a:endParaRPr>
          </a:p>
          <a:p>
            <a:r>
              <a:rPr kumimoji="1" lang="ja-JP" altLang="en-US" sz="2400" dirty="0" smtClean="0">
                <a:solidFill>
                  <a:srgbClr val="FF0000"/>
                </a:solidFill>
                <a:effectLst>
                  <a:outerShdw blurRad="38100" dist="38100" dir="2700000" algn="tl">
                    <a:srgbClr val="000000">
                      <a:alpha val="43137"/>
                    </a:srgbClr>
                  </a:outerShdw>
                </a:effectLst>
                <a:latin typeface="メイリオ" pitchFamily="50" charset="-128"/>
                <a:ea typeface="メイリオ" pitchFamily="50" charset="-128"/>
              </a:rPr>
              <a:t>潜んでいる！</a:t>
            </a:r>
            <a:endParaRPr kumimoji="1" lang="ja-JP" altLang="en-US" sz="2400" dirty="0">
              <a:solidFill>
                <a:srgbClr val="FF0000"/>
              </a:solidFill>
              <a:effectLst>
                <a:outerShdw blurRad="38100" dist="38100" dir="2700000" algn="tl">
                  <a:srgbClr val="000000">
                    <a:alpha val="43137"/>
                  </a:srgbClr>
                </a:outerShdw>
              </a:effectLst>
              <a:latin typeface="メイリオ" pitchFamily="50" charset="-128"/>
              <a:ea typeface="メイリオ" pitchFamily="50" charset="-128"/>
            </a:endParaRPr>
          </a:p>
        </p:txBody>
      </p:sp>
      <p:pic>
        <p:nvPicPr>
          <p:cNvPr id="12" name="図 11" descr="[貞政イラスト]お金.png"/>
          <p:cNvPicPr>
            <a:picLocks noChangeAspect="1"/>
          </p:cNvPicPr>
          <p:nvPr/>
        </p:nvPicPr>
        <p:blipFill>
          <a:blip r:embed="rId3" cstate="print"/>
          <a:stretch>
            <a:fillRect/>
          </a:stretch>
        </p:blipFill>
        <p:spPr>
          <a:xfrm>
            <a:off x="5334100" y="4344853"/>
            <a:ext cx="3809900" cy="2513057"/>
          </a:xfrm>
          <a:prstGeom prst="rect">
            <a:avLst/>
          </a:prstGeom>
        </p:spPr>
      </p:pic>
      <p:pic>
        <p:nvPicPr>
          <p:cNvPr id="13" name="図 12" descr="[貞政イラスト]貧困問題.png"/>
          <p:cNvPicPr>
            <a:picLocks noChangeAspect="1"/>
          </p:cNvPicPr>
          <p:nvPr/>
        </p:nvPicPr>
        <p:blipFill>
          <a:blip r:embed="rId4" cstate="print"/>
          <a:stretch>
            <a:fillRect/>
          </a:stretch>
        </p:blipFill>
        <p:spPr>
          <a:xfrm>
            <a:off x="4114812" y="762070"/>
            <a:ext cx="4317449" cy="3047611"/>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170"/>
                                        </p:tgtEl>
                                        <p:attrNameLst>
                                          <p:attrName>style.visibility</p:attrName>
                                        </p:attrNameLst>
                                      </p:cBhvr>
                                      <p:to>
                                        <p:strVal val="visible"/>
                                      </p:to>
                                    </p:set>
                                    <p:animEffect transition="in" filter="fade">
                                      <p:cBhvr>
                                        <p:cTn id="7" dur="500"/>
                                        <p:tgtEl>
                                          <p:spTgt spid="7170"/>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childTnLst>
                                </p:cTn>
                              </p:par>
                            </p:childTnLst>
                          </p:cTn>
                        </p:par>
                        <p:par>
                          <p:cTn id="12" fill="hold">
                            <p:stCondLst>
                              <p:cond delay="1000"/>
                            </p:stCondLst>
                            <p:childTnLst>
                              <p:par>
                                <p:cTn id="13" presetID="12" presetClass="entr" presetSubtype="2" fill="hold" grpId="0" nodeType="afterEffect">
                                  <p:stCondLst>
                                    <p:cond delay="0"/>
                                  </p:stCondLst>
                                  <p:childTnLst>
                                    <p:set>
                                      <p:cBhvr>
                                        <p:cTn id="14" dur="1" fill="hold">
                                          <p:stCondLst>
                                            <p:cond delay="0"/>
                                          </p:stCondLst>
                                        </p:cTn>
                                        <p:tgtEl>
                                          <p:spTgt spid="8">
                                            <p:txEl>
                                              <p:pRg st="0" end="0"/>
                                            </p:txEl>
                                          </p:spTgt>
                                        </p:tgtEl>
                                        <p:attrNameLst>
                                          <p:attrName>style.visibility</p:attrName>
                                        </p:attrNameLst>
                                      </p:cBhvr>
                                      <p:to>
                                        <p:strVal val="visible"/>
                                      </p:to>
                                    </p:set>
                                    <p:animEffect transition="in" filter="slide(fromRight)">
                                      <p:cBhvr>
                                        <p:cTn id="15" dur="500"/>
                                        <p:tgtEl>
                                          <p:spTgt spid="8">
                                            <p:txEl>
                                              <p:pRg st="0" end="0"/>
                                            </p:txEl>
                                          </p:spTgt>
                                        </p:tgtEl>
                                      </p:cBhvr>
                                    </p:animEffect>
                                  </p:childTnLst>
                                </p:cTn>
                              </p:par>
                            </p:childTnLst>
                          </p:cTn>
                        </p:par>
                        <p:par>
                          <p:cTn id="16" fill="hold">
                            <p:stCondLst>
                              <p:cond delay="1500"/>
                            </p:stCondLst>
                            <p:childTnLst>
                              <p:par>
                                <p:cTn id="17" presetID="12" presetClass="entr" presetSubtype="2" fill="hold" grpId="0" nodeType="afterEffect">
                                  <p:stCondLst>
                                    <p:cond delay="0"/>
                                  </p:stCondLst>
                                  <p:childTnLst>
                                    <p:set>
                                      <p:cBhvr>
                                        <p:cTn id="18" dur="1" fill="hold">
                                          <p:stCondLst>
                                            <p:cond delay="0"/>
                                          </p:stCondLst>
                                        </p:cTn>
                                        <p:tgtEl>
                                          <p:spTgt spid="8">
                                            <p:txEl>
                                              <p:pRg st="1" end="1"/>
                                            </p:txEl>
                                          </p:spTgt>
                                        </p:tgtEl>
                                        <p:attrNameLst>
                                          <p:attrName>style.visibility</p:attrName>
                                        </p:attrNameLst>
                                      </p:cBhvr>
                                      <p:to>
                                        <p:strVal val="visible"/>
                                      </p:to>
                                    </p:set>
                                    <p:animEffect transition="in" filter="slide(fromRight)">
                                      <p:cBhvr>
                                        <p:cTn id="19" dur="500"/>
                                        <p:tgtEl>
                                          <p:spTgt spid="8">
                                            <p:txEl>
                                              <p:pRg st="1" end="1"/>
                                            </p:txEl>
                                          </p:spTgt>
                                        </p:tgtEl>
                                      </p:cBhvr>
                                    </p:animEffect>
                                  </p:childTnLst>
                                </p:cTn>
                              </p:par>
                            </p:childTnLst>
                          </p:cTn>
                        </p:par>
                        <p:par>
                          <p:cTn id="20" fill="hold">
                            <p:stCondLst>
                              <p:cond delay="2000"/>
                            </p:stCondLst>
                            <p:childTnLst>
                              <p:par>
                                <p:cTn id="21" presetID="12" presetClass="entr" presetSubtype="2" fill="hold" grpId="0" nodeType="afterEffect">
                                  <p:stCondLst>
                                    <p:cond delay="0"/>
                                  </p:stCondLst>
                                  <p:childTnLst>
                                    <p:set>
                                      <p:cBhvr>
                                        <p:cTn id="22" dur="1" fill="hold">
                                          <p:stCondLst>
                                            <p:cond delay="0"/>
                                          </p:stCondLst>
                                        </p:cTn>
                                        <p:tgtEl>
                                          <p:spTgt spid="8">
                                            <p:txEl>
                                              <p:pRg st="2" end="2"/>
                                            </p:txEl>
                                          </p:spTgt>
                                        </p:tgtEl>
                                        <p:attrNameLst>
                                          <p:attrName>style.visibility</p:attrName>
                                        </p:attrNameLst>
                                      </p:cBhvr>
                                      <p:to>
                                        <p:strVal val="visible"/>
                                      </p:to>
                                    </p:set>
                                    <p:animEffect transition="in" filter="slide(fromRight)">
                                      <p:cBhvr>
                                        <p:cTn id="23" dur="500"/>
                                        <p:tgtEl>
                                          <p:spTgt spid="8">
                                            <p:txEl>
                                              <p:pRg st="2" end="2"/>
                                            </p:txEl>
                                          </p:spTgt>
                                        </p:tgtEl>
                                      </p:cBhvr>
                                    </p:animEffect>
                                  </p:childTnLst>
                                </p:cTn>
                              </p:par>
                            </p:childTnLst>
                          </p:cTn>
                        </p:par>
                        <p:par>
                          <p:cTn id="24" fill="hold">
                            <p:stCondLst>
                              <p:cond delay="2500"/>
                            </p:stCondLst>
                            <p:childTnLst>
                              <p:par>
                                <p:cTn id="25" presetID="12" presetClass="entr" presetSubtype="2" fill="hold" grpId="0" nodeType="afterEffect">
                                  <p:stCondLst>
                                    <p:cond delay="0"/>
                                  </p:stCondLst>
                                  <p:childTnLst>
                                    <p:set>
                                      <p:cBhvr>
                                        <p:cTn id="26" dur="1" fill="hold">
                                          <p:stCondLst>
                                            <p:cond delay="0"/>
                                          </p:stCondLst>
                                        </p:cTn>
                                        <p:tgtEl>
                                          <p:spTgt spid="8">
                                            <p:txEl>
                                              <p:pRg st="3" end="3"/>
                                            </p:txEl>
                                          </p:spTgt>
                                        </p:tgtEl>
                                        <p:attrNameLst>
                                          <p:attrName>style.visibility</p:attrName>
                                        </p:attrNameLst>
                                      </p:cBhvr>
                                      <p:to>
                                        <p:strVal val="visible"/>
                                      </p:to>
                                    </p:set>
                                    <p:animEffect transition="in" filter="slide(fromRight)">
                                      <p:cBhvr>
                                        <p:cTn id="27" dur="500"/>
                                        <p:tgtEl>
                                          <p:spTgt spid="8">
                                            <p:txEl>
                                              <p:pRg st="3" end="3"/>
                                            </p:txEl>
                                          </p:spTgt>
                                        </p:tgtEl>
                                      </p:cBhvr>
                                    </p:animEffect>
                                  </p:childTnLst>
                                </p:cTn>
                              </p:par>
                            </p:childTnLst>
                          </p:cTn>
                        </p:par>
                        <p:par>
                          <p:cTn id="28" fill="hold">
                            <p:stCondLst>
                              <p:cond delay="3000"/>
                            </p:stCondLst>
                            <p:childTnLst>
                              <p:par>
                                <p:cTn id="29" presetID="12" presetClass="entr" presetSubtype="2" fill="hold" grpId="0" nodeType="afterEffect">
                                  <p:stCondLst>
                                    <p:cond delay="0"/>
                                  </p:stCondLst>
                                  <p:childTnLst>
                                    <p:set>
                                      <p:cBhvr>
                                        <p:cTn id="30" dur="1" fill="hold">
                                          <p:stCondLst>
                                            <p:cond delay="0"/>
                                          </p:stCondLst>
                                        </p:cTn>
                                        <p:tgtEl>
                                          <p:spTgt spid="8">
                                            <p:txEl>
                                              <p:pRg st="4" end="4"/>
                                            </p:txEl>
                                          </p:spTgt>
                                        </p:tgtEl>
                                        <p:attrNameLst>
                                          <p:attrName>style.visibility</p:attrName>
                                        </p:attrNameLst>
                                      </p:cBhvr>
                                      <p:to>
                                        <p:strVal val="visible"/>
                                      </p:to>
                                    </p:set>
                                    <p:animEffect transition="in" filter="slide(fromRight)">
                                      <p:cBhvr>
                                        <p:cTn id="31" dur="500"/>
                                        <p:tgtEl>
                                          <p:spTgt spid="8">
                                            <p:txEl>
                                              <p:pRg st="4" end="4"/>
                                            </p:txEl>
                                          </p:spTgt>
                                        </p:tgtEl>
                                      </p:cBhvr>
                                    </p:animEffect>
                                  </p:childTnLst>
                                </p:cTn>
                              </p:par>
                            </p:childTnLst>
                          </p:cTn>
                        </p:par>
                        <p:par>
                          <p:cTn id="32" fill="hold">
                            <p:stCondLst>
                              <p:cond delay="3500"/>
                            </p:stCondLst>
                            <p:childTnLst>
                              <p:par>
                                <p:cTn id="33" presetID="12" presetClass="entr" presetSubtype="2" fill="hold" grpId="0" nodeType="afterEffect">
                                  <p:stCondLst>
                                    <p:cond delay="0"/>
                                  </p:stCondLst>
                                  <p:childTnLst>
                                    <p:set>
                                      <p:cBhvr>
                                        <p:cTn id="34" dur="1" fill="hold">
                                          <p:stCondLst>
                                            <p:cond delay="0"/>
                                          </p:stCondLst>
                                        </p:cTn>
                                        <p:tgtEl>
                                          <p:spTgt spid="8">
                                            <p:txEl>
                                              <p:pRg st="5" end="5"/>
                                            </p:txEl>
                                          </p:spTgt>
                                        </p:tgtEl>
                                        <p:attrNameLst>
                                          <p:attrName>style.visibility</p:attrName>
                                        </p:attrNameLst>
                                      </p:cBhvr>
                                      <p:to>
                                        <p:strVal val="visible"/>
                                      </p:to>
                                    </p:set>
                                    <p:animEffect transition="in" filter="slide(fromRight)">
                                      <p:cBhvr>
                                        <p:cTn id="35" dur="500"/>
                                        <p:tgtEl>
                                          <p:spTgt spid="8">
                                            <p:txEl>
                                              <p:pRg st="5" end="5"/>
                                            </p:txEl>
                                          </p:spTgt>
                                        </p:tgtEl>
                                      </p:cBhvr>
                                    </p:animEffect>
                                  </p:childTnLst>
                                </p:cTn>
                              </p:par>
                            </p:childTnLst>
                          </p:cTn>
                        </p:par>
                        <p:par>
                          <p:cTn id="36" fill="hold">
                            <p:stCondLst>
                              <p:cond delay="4000"/>
                            </p:stCondLst>
                            <p:childTnLst>
                              <p:par>
                                <p:cTn id="37" presetID="12" presetClass="entr" presetSubtype="2" fill="hold" grpId="0" nodeType="afterEffect">
                                  <p:stCondLst>
                                    <p:cond delay="0"/>
                                  </p:stCondLst>
                                  <p:childTnLst>
                                    <p:set>
                                      <p:cBhvr>
                                        <p:cTn id="38" dur="1" fill="hold">
                                          <p:stCondLst>
                                            <p:cond delay="0"/>
                                          </p:stCondLst>
                                        </p:cTn>
                                        <p:tgtEl>
                                          <p:spTgt spid="8">
                                            <p:txEl>
                                              <p:pRg st="6" end="6"/>
                                            </p:txEl>
                                          </p:spTgt>
                                        </p:tgtEl>
                                        <p:attrNameLst>
                                          <p:attrName>style.visibility</p:attrName>
                                        </p:attrNameLst>
                                      </p:cBhvr>
                                      <p:to>
                                        <p:strVal val="visible"/>
                                      </p:to>
                                    </p:set>
                                    <p:animEffect transition="in" filter="slide(fromRight)">
                                      <p:cBhvr>
                                        <p:cTn id="39" dur="500"/>
                                        <p:tgtEl>
                                          <p:spTgt spid="8">
                                            <p:txEl>
                                              <p:pRg st="6" end="6"/>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53" presetClass="entr" presetSubtype="0" fill="hold" grpId="0" nodeType="click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p:cTn id="44" dur="2000" fill="hold"/>
                                        <p:tgtEl>
                                          <p:spTgt spid="9"/>
                                        </p:tgtEl>
                                        <p:attrNameLst>
                                          <p:attrName>ppt_w</p:attrName>
                                        </p:attrNameLst>
                                      </p:cBhvr>
                                      <p:tavLst>
                                        <p:tav tm="0">
                                          <p:val>
                                            <p:fltVal val="0"/>
                                          </p:val>
                                        </p:tav>
                                        <p:tav tm="100000">
                                          <p:val>
                                            <p:strVal val="#ppt_w"/>
                                          </p:val>
                                        </p:tav>
                                      </p:tavLst>
                                    </p:anim>
                                    <p:anim calcmode="lin" valueType="num">
                                      <p:cBhvr>
                                        <p:cTn id="45" dur="2000" fill="hold"/>
                                        <p:tgtEl>
                                          <p:spTgt spid="9"/>
                                        </p:tgtEl>
                                        <p:attrNameLst>
                                          <p:attrName>ppt_h</p:attrName>
                                        </p:attrNameLst>
                                      </p:cBhvr>
                                      <p:tavLst>
                                        <p:tav tm="0">
                                          <p:val>
                                            <p:fltVal val="0"/>
                                          </p:val>
                                        </p:tav>
                                        <p:tav tm="100000">
                                          <p:val>
                                            <p:strVal val="#ppt_h"/>
                                          </p:val>
                                        </p:tav>
                                      </p:tavLst>
                                    </p:anim>
                                    <p:animEffect transition="in" filter="fade">
                                      <p:cBhvr>
                                        <p:cTn id="46" dur="2000"/>
                                        <p:tgtEl>
                                          <p:spTgt spid="9"/>
                                        </p:tgtEl>
                                      </p:cBhvr>
                                    </p:animEffect>
                                  </p:childTnLst>
                                </p:cTn>
                              </p:par>
                            </p:childTnLst>
                          </p:cTn>
                        </p:par>
                        <p:par>
                          <p:cTn id="47" fill="hold">
                            <p:stCondLst>
                              <p:cond delay="2000"/>
                            </p:stCondLst>
                            <p:childTnLst>
                              <p:par>
                                <p:cTn id="48" presetID="10" presetClass="entr" presetSubtype="0" fill="hold" nodeType="afterEffect">
                                  <p:stCondLst>
                                    <p:cond delay="0"/>
                                  </p:stCondLst>
                                  <p:childTnLst>
                                    <p:set>
                                      <p:cBhvr>
                                        <p:cTn id="49" dur="1" fill="hold">
                                          <p:stCondLst>
                                            <p:cond delay="0"/>
                                          </p:stCondLst>
                                        </p:cTn>
                                        <p:tgtEl>
                                          <p:spTgt spid="12"/>
                                        </p:tgtEl>
                                        <p:attrNameLst>
                                          <p:attrName>style.visibility</p:attrName>
                                        </p:attrNameLst>
                                      </p:cBhvr>
                                      <p:to>
                                        <p:strVal val="visible"/>
                                      </p:to>
                                    </p:set>
                                    <p:animEffect transition="in" filter="fade">
                                      <p:cBhvr>
                                        <p:cTn id="50"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0" grpId="0"/>
      <p:bldP spid="8" grpId="0" uiExpand="1" build="p"/>
      <p:bldP spid="9" grpId="0"/>
    </p:bldLst>
  </p:timing>
</p:sld>
</file>

<file path=ppt/theme/theme1.xml><?xml version="1.0" encoding="utf-8"?>
<a:theme xmlns:a="http://schemas.openxmlformats.org/drawingml/2006/main" name="ナチュラル（005）">
  <a:themeElements>
    <a:clrScheme name="ナチュラル（005）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ナチュラル（005）">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zh-CN" sz="1800" b="0" i="0" u="none" strike="noStrike" cap="none" normalizeH="0" baseline="0" smtClean="0">
            <a:ln>
              <a:noFill/>
            </a:ln>
            <a:solidFill>
              <a:schemeClr val="tx1"/>
            </a:solidFill>
            <a:effectLst/>
            <a:latin typeface="Arial" pitchFamily="34" charset="0"/>
            <a:ea typeface="ＭＳ Ｐゴシック" pitchFamily="50"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zh-CN" sz="1800" b="0" i="0" u="none" strike="noStrike" cap="none" normalizeH="0" baseline="0" smtClean="0">
            <a:ln>
              <a:noFill/>
            </a:ln>
            <a:solidFill>
              <a:schemeClr val="tx1"/>
            </a:solidFill>
            <a:effectLst/>
            <a:latin typeface="Arial" pitchFamily="34" charset="0"/>
            <a:ea typeface="ＭＳ Ｐゴシック" pitchFamily="50" charset="-128"/>
          </a:defRPr>
        </a:defPPr>
      </a:lstStyle>
    </a:lnDef>
  </a:objectDefaults>
  <a:extraClrSchemeLst>
    <a:extraClrScheme>
      <a:clrScheme name="ナチュラル（005）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ナチュラル（005）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ナチュラル（005）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ナチュラル（005）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ナチュラル（005）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ナチュラル（005）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ナチュラル（005）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ナチュラル（005）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ナチュラル（005）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ナチュラル（005）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ナチュラル（005）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ナチュラル（005）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自定义设计方案">
  <a:themeElements>
    <a:clrScheme name="自定义设计方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自定义设计方案">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zh-CN" sz="1800" b="0" i="0" u="none" strike="noStrike" cap="none" normalizeH="0" baseline="0" smtClean="0">
            <a:ln>
              <a:noFill/>
            </a:ln>
            <a:solidFill>
              <a:schemeClr val="tx1"/>
            </a:solidFill>
            <a:effectLst/>
            <a:latin typeface="Arial" pitchFamily="34" charset="0"/>
            <a:ea typeface="ＭＳ Ｐゴシック" pitchFamily="50"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zh-CN" sz="1800" b="0" i="0" u="none" strike="noStrike" cap="none" normalizeH="0" baseline="0" smtClean="0">
            <a:ln>
              <a:noFill/>
            </a:ln>
            <a:solidFill>
              <a:schemeClr val="tx1"/>
            </a:solidFill>
            <a:effectLst/>
            <a:latin typeface="Arial" pitchFamily="34" charset="0"/>
            <a:ea typeface="ＭＳ Ｐゴシック" pitchFamily="50" charset="-128"/>
          </a:defRPr>
        </a:defPPr>
      </a:lstStyle>
    </a:lnDef>
  </a:objectDefaults>
  <a:extraClrSchemeLst>
    <a:extraClrScheme>
      <a:clrScheme name="自定义设计方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自定义设计方案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自定义设计方案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自定义设计方案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自定义设计方案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自定义设计方案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自定义设计方案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自定义设计方案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自定义设计方案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自定义设计方案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自定义设计方案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自定义设计方案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11623</TotalTime>
  <Pages>0</Pages>
  <Words>2284</Words>
  <Characters>0</Characters>
  <Application>Microsoft Office PowerPoint</Application>
  <DocSecurity>0</DocSecurity>
  <PresentationFormat>画面に合わせる (4:3)</PresentationFormat>
  <Lines>0</Lines>
  <Paragraphs>297</Paragraphs>
  <Slides>45</Slides>
  <Notes>33</Notes>
  <HiddenSlides>0</HiddenSlides>
  <MMClips>0</MMClips>
  <ScaleCrop>false</ScaleCrop>
  <HeadingPairs>
    <vt:vector size="4" baseType="variant">
      <vt:variant>
        <vt:lpstr>テーマ</vt:lpstr>
      </vt:variant>
      <vt:variant>
        <vt:i4>2</vt:i4>
      </vt:variant>
      <vt:variant>
        <vt:lpstr>スライド タイトル</vt:lpstr>
      </vt:variant>
      <vt:variant>
        <vt:i4>45</vt:i4>
      </vt:variant>
    </vt:vector>
  </HeadingPairs>
  <TitlesOfParts>
    <vt:vector size="47" baseType="lpstr">
      <vt:lpstr>ナチュラル（005）</vt:lpstr>
      <vt:lpstr>自定义设计方案</vt:lpstr>
      <vt:lpstr>地域活性化と 持続可能な社会の実現の手段としての 地域ポイント通貨構想</vt:lpstr>
      <vt:lpstr>山田方谷研究の目的</vt:lpstr>
      <vt:lpstr>スライド 3</vt:lpstr>
      <vt:lpstr>山田方谷の独創的なアイディアの例</vt:lpstr>
      <vt:lpstr>スライド 5</vt:lpstr>
      <vt:lpstr>スライド 6</vt:lpstr>
      <vt:lpstr>スライド 7</vt:lpstr>
      <vt:lpstr>スライド 8</vt:lpstr>
      <vt:lpstr>私たちが解決すべき課題とその原因</vt:lpstr>
      <vt:lpstr>資本主義というシステムについて考える</vt:lpstr>
      <vt:lpstr>資本主義というシステムについて考える</vt:lpstr>
      <vt:lpstr>対症療法か、根源療法か？</vt:lpstr>
      <vt:lpstr>問題解決のヒントはどこにあるのか？</vt:lpstr>
      <vt:lpstr>資本主義社会は無駄な競争が多い社会である</vt:lpstr>
      <vt:lpstr>非効率な競争の例（１）</vt:lpstr>
      <vt:lpstr>非効率な競争の例（２）</vt:lpstr>
      <vt:lpstr>問題解決のヒントはどこにあるのか？</vt:lpstr>
      <vt:lpstr>仕事を奪い合う社会</vt:lpstr>
      <vt:lpstr>仕事を分担しあうコミュニティ</vt:lpstr>
      <vt:lpstr>よりフェアで持続可能な社会像とは？</vt:lpstr>
      <vt:lpstr>資本主義の暴風雨をしのげる場所づくり</vt:lpstr>
      <vt:lpstr>スライド 22</vt:lpstr>
      <vt:lpstr>スライド 23</vt:lpstr>
      <vt:lpstr>大富豪村</vt:lpstr>
      <vt:lpstr>資本主義の雨風をしのぐ新しい地域コミュニティ</vt:lpstr>
      <vt:lpstr>互いの特技を交換</vt:lpstr>
      <vt:lpstr>互いの特技を交換</vt:lpstr>
      <vt:lpstr>ポイント通貨でお悩み解決！</vt:lpstr>
      <vt:lpstr>スライド 29</vt:lpstr>
      <vt:lpstr>スライド 30</vt:lpstr>
      <vt:lpstr>個人に１つの電子マネー口座を与える</vt:lpstr>
      <vt:lpstr>口座に上限額を設ける</vt:lpstr>
      <vt:lpstr>月をまたぐごとに残高が１％ずつ減る</vt:lpstr>
      <vt:lpstr>すべての個人に基礎所得を支給する</vt:lpstr>
      <vt:lpstr>ポイント通貨は補助的手段</vt:lpstr>
      <vt:lpstr>スライド 36</vt:lpstr>
      <vt:lpstr>お金が減価するとお金が循環する！</vt:lpstr>
      <vt:lpstr>バイオミメティクスという考え方 （生体模倣）</vt:lpstr>
      <vt:lpstr>血液の循環を経済システムに応用しよう！ （血液は細胞の隅々にまで循環する！）</vt:lpstr>
      <vt:lpstr>経済を含む社会システムにも応用可能</vt:lpstr>
      <vt:lpstr>お金が循環する社会の実現</vt:lpstr>
      <vt:lpstr>「所有・独占」から「利用・共用」へ</vt:lpstr>
      <vt:lpstr>地域通貨の不振の原因</vt:lpstr>
      <vt:lpstr>まずはブラッシュアップし、実証実験から</vt:lpstr>
      <vt:lpstr>ご清聴、ありがとうございました。</vt:lpstr>
    </vt:vector>
  </TitlesOfParts>
  <LinksUpToDate>false</LinksUpToDate>
  <CharactersWithSpaces>0</CharactersWithSpaces>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スライド 1</dc:title>
  <dc:creator>尾崎智仁</dc:creator>
  <cp:lastModifiedBy>Ozaki</cp:lastModifiedBy>
  <cp:revision>686</cp:revision>
  <cp:lastPrinted>1601-01-01T00:00:00Z</cp:lastPrinted>
  <dcterms:created xsi:type="dcterms:W3CDTF">1601-01-01T00:00:00Z</dcterms:created>
  <dcterms:modified xsi:type="dcterms:W3CDTF">2015-11-21T00:23:13Z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r8>1</vt:r8>
  </property>
  <property fmtid="{D5CDD505-2E9C-101B-9397-08002B2CF9AE}" pid="3" name="KSOProductBuildVer">
    <vt:lpwstr>1041-6.6.0.2461</vt:lpwstr>
  </property>
</Properties>
</file>